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2" r:id="rId1"/>
  </p:sldMasterIdLst>
  <p:notesMasterIdLst>
    <p:notesMasterId r:id="rId65"/>
  </p:notesMasterIdLst>
  <p:sldIdLst>
    <p:sldId id="322" r:id="rId2"/>
    <p:sldId id="306" r:id="rId3"/>
    <p:sldId id="323" r:id="rId4"/>
    <p:sldId id="324" r:id="rId5"/>
    <p:sldId id="325" r:id="rId6"/>
    <p:sldId id="326" r:id="rId7"/>
    <p:sldId id="327" r:id="rId8"/>
    <p:sldId id="328" r:id="rId9"/>
    <p:sldId id="329" r:id="rId10"/>
    <p:sldId id="330" r:id="rId11"/>
    <p:sldId id="331" r:id="rId12"/>
    <p:sldId id="332" r:id="rId13"/>
    <p:sldId id="333" r:id="rId14"/>
    <p:sldId id="334" r:id="rId15"/>
    <p:sldId id="335" r:id="rId16"/>
    <p:sldId id="336" r:id="rId17"/>
    <p:sldId id="337" r:id="rId18"/>
    <p:sldId id="339" r:id="rId19"/>
    <p:sldId id="340" r:id="rId20"/>
    <p:sldId id="341" r:id="rId21"/>
    <p:sldId id="342" r:id="rId22"/>
    <p:sldId id="343" r:id="rId23"/>
    <p:sldId id="344" r:id="rId24"/>
    <p:sldId id="345" r:id="rId25"/>
    <p:sldId id="346" r:id="rId26"/>
    <p:sldId id="347" r:id="rId27"/>
    <p:sldId id="348" r:id="rId28"/>
    <p:sldId id="349" r:id="rId29"/>
    <p:sldId id="350" r:id="rId30"/>
    <p:sldId id="351" r:id="rId31"/>
    <p:sldId id="352" r:id="rId32"/>
    <p:sldId id="353" r:id="rId33"/>
    <p:sldId id="354" r:id="rId34"/>
    <p:sldId id="355" r:id="rId35"/>
    <p:sldId id="356" r:id="rId36"/>
    <p:sldId id="357" r:id="rId37"/>
    <p:sldId id="358" r:id="rId38"/>
    <p:sldId id="359" r:id="rId39"/>
    <p:sldId id="360" r:id="rId40"/>
    <p:sldId id="361" r:id="rId41"/>
    <p:sldId id="362" r:id="rId42"/>
    <p:sldId id="363" r:id="rId43"/>
    <p:sldId id="364" r:id="rId44"/>
    <p:sldId id="365" r:id="rId45"/>
    <p:sldId id="366" r:id="rId46"/>
    <p:sldId id="367" r:id="rId47"/>
    <p:sldId id="368" r:id="rId48"/>
    <p:sldId id="369" r:id="rId49"/>
    <p:sldId id="370" r:id="rId50"/>
    <p:sldId id="371" r:id="rId51"/>
    <p:sldId id="372" r:id="rId52"/>
    <p:sldId id="373" r:id="rId53"/>
    <p:sldId id="374" r:id="rId54"/>
    <p:sldId id="375" r:id="rId55"/>
    <p:sldId id="376" r:id="rId56"/>
    <p:sldId id="377" r:id="rId57"/>
    <p:sldId id="378" r:id="rId58"/>
    <p:sldId id="379" r:id="rId59"/>
    <p:sldId id="380" r:id="rId60"/>
    <p:sldId id="381" r:id="rId61"/>
    <p:sldId id="382" r:id="rId62"/>
    <p:sldId id="383" r:id="rId63"/>
    <p:sldId id="384" r:id="rId64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866375F2-88DD-437C-BAA4-1209B5C42EEB}">
          <p14:sldIdLst>
            <p14:sldId id="322"/>
            <p14:sldId id="306"/>
            <p14:sldId id="323"/>
            <p14:sldId id="324"/>
            <p14:sldId id="325"/>
            <p14:sldId id="326"/>
            <p14:sldId id="327"/>
            <p14:sldId id="328"/>
            <p14:sldId id="329"/>
            <p14:sldId id="330"/>
            <p14:sldId id="331"/>
            <p14:sldId id="332"/>
            <p14:sldId id="333"/>
            <p14:sldId id="334"/>
            <p14:sldId id="335"/>
            <p14:sldId id="336"/>
            <p14:sldId id="337"/>
            <p14:sldId id="339"/>
            <p14:sldId id="340"/>
            <p14:sldId id="341"/>
            <p14:sldId id="342"/>
            <p14:sldId id="343"/>
            <p14:sldId id="344"/>
            <p14:sldId id="345"/>
            <p14:sldId id="346"/>
            <p14:sldId id="347"/>
            <p14:sldId id="348"/>
            <p14:sldId id="349"/>
            <p14:sldId id="350"/>
            <p14:sldId id="351"/>
            <p14:sldId id="352"/>
            <p14:sldId id="353"/>
            <p14:sldId id="354"/>
            <p14:sldId id="355"/>
            <p14:sldId id="356"/>
            <p14:sldId id="357"/>
            <p14:sldId id="358"/>
            <p14:sldId id="359"/>
            <p14:sldId id="360"/>
            <p14:sldId id="361"/>
            <p14:sldId id="362"/>
            <p14:sldId id="363"/>
            <p14:sldId id="364"/>
            <p14:sldId id="365"/>
            <p14:sldId id="366"/>
            <p14:sldId id="367"/>
            <p14:sldId id="368"/>
            <p14:sldId id="369"/>
            <p14:sldId id="370"/>
            <p14:sldId id="371"/>
            <p14:sldId id="372"/>
            <p14:sldId id="373"/>
            <p14:sldId id="374"/>
            <p14:sldId id="375"/>
            <p14:sldId id="376"/>
            <p14:sldId id="377"/>
            <p14:sldId id="378"/>
            <p14:sldId id="379"/>
            <p14:sldId id="380"/>
            <p14:sldId id="381"/>
            <p14:sldId id="382"/>
            <p14:sldId id="383"/>
            <p14:sldId id="38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00"/>
    <a:srgbClr val="4FB4FF"/>
    <a:srgbClr val="BAE18F"/>
    <a:srgbClr val="FF3300"/>
    <a:srgbClr val="FF5B5B"/>
    <a:srgbClr val="669900"/>
    <a:srgbClr val="8FFE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095" autoAdjust="0"/>
    <p:restoredTop sz="96935" autoAdjust="0"/>
  </p:normalViewPr>
  <p:slideViewPr>
    <p:cSldViewPr>
      <p:cViewPr varScale="1">
        <p:scale>
          <a:sx n="114" d="100"/>
          <a:sy n="114" d="100"/>
        </p:scale>
        <p:origin x="80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342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>
      <p:cViewPr varScale="1">
        <p:scale>
          <a:sx n="81" d="100"/>
          <a:sy n="81" d="100"/>
        </p:scale>
        <p:origin x="-2040" y="-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D9897E-559B-4802-87FD-BDDBC21CBABC}" type="datetimeFigureOut">
              <a:rPr lang="ko-KR" altLang="en-US" smtClean="0"/>
              <a:t>2017-01-13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7AADCE-4523-43FE-B0A8-90B87F2F6B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54131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  <a:prstGeom prst="rect">
            <a:avLst/>
          </a:prstGeom>
        </p:spPr>
        <p:txBody>
          <a:bodyPr/>
          <a:lstStyle>
            <a:lvl1pPr algn="r">
              <a:defRPr b="1">
                <a:solidFill>
                  <a:srgbClr val="FFC000"/>
                </a:solidFill>
              </a:defRPr>
            </a:lvl1pPr>
          </a:lstStyle>
          <a:p>
            <a:r>
              <a:rPr lang="ko-KR" altLang="en-US" smtClean="0"/>
              <a:t>웹 프로그래밍</a:t>
            </a:r>
            <a:endParaRPr lang="ko-KR" altLang="en-US" dirty="0"/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 smtClean="0"/>
              <a:t>2015-03-23</a:t>
            </a: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웹 프로그래밍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 smtClean="0"/>
              <a:t>2015-03-23</a:t>
            </a: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웹 프로그래밍</a:t>
            </a:r>
            <a:endParaRPr lang="ko-KR" altLang="en-US"/>
          </a:p>
        </p:txBody>
      </p:sp>
      <p:sp>
        <p:nvSpPr>
          <p:cNvPr id="7" name="직사각형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52512" cy="6858000"/>
          </a:xfrm>
          <a:prstGeom prst="rect">
            <a:avLst/>
          </a:prstGeom>
        </p:spPr>
      </p:pic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rgbClr val="FFFF00"/>
                </a:solidFill>
                <a:latin typeface="HY나무M" pitchFamily="18" charset="-127"/>
                <a:ea typeface="HY나무M" pitchFamily="18" charset="-127"/>
              </a:defRPr>
            </a:lvl1pPr>
          </a:lstStyle>
          <a:p>
            <a:r>
              <a:rPr lang="ko-KR" altLang="en-US" smtClean="0"/>
              <a:t>웹 프로그래밍</a:t>
            </a:r>
            <a:endParaRPr lang="ko-KR" altLang="en-US" dirty="0"/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A6BD2C2-3D3B-4E94-BD92-61B02C5F4DEE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909073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68012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kumimoji="0" lang="ko-KR" altLang="en-US" dirty="0" smtClean="0"/>
              <a:t>마스터 제목 스타일 편집</a:t>
            </a:r>
            <a:endParaRPr kumimoji="0" 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50405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>
                <a:latin typeface="HY나무L" pitchFamily="18" charset="-127"/>
                <a:ea typeface="HY나무L" pitchFamily="18" charset="-127"/>
              </a:defRPr>
            </a:lvl3pPr>
            <a:lvl4pPr>
              <a:defRPr sz="1400">
                <a:latin typeface="휴먼편지체" pitchFamily="18" charset="-127"/>
                <a:ea typeface="휴먼편지체" pitchFamily="18" charset="-127"/>
              </a:defRPr>
            </a:lvl4pPr>
          </a:lstStyle>
          <a:p>
            <a:pPr lvl="0" eaLnBrk="1" latinLnBrk="0" hangingPunct="1"/>
            <a:r>
              <a:rPr lang="ko-KR" altLang="en-US" dirty="0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dirty="0" smtClean="0"/>
              <a:t>둘째 수준</a:t>
            </a:r>
          </a:p>
          <a:p>
            <a:pPr lvl="2" eaLnBrk="1" latinLnBrk="0" hangingPunct="1"/>
            <a:r>
              <a:rPr lang="ko-KR" altLang="en-US" dirty="0" smtClean="0"/>
              <a:t>셋째 수준</a:t>
            </a:r>
          </a:p>
          <a:p>
            <a:pPr lvl="3" eaLnBrk="1" latinLnBrk="0" hangingPunct="1"/>
            <a:r>
              <a:rPr lang="ko-KR" altLang="en-US" dirty="0" smtClean="0"/>
              <a:t>넷째 수준</a:t>
            </a:r>
          </a:p>
          <a:p>
            <a:pPr lvl="4" eaLnBrk="1" latinLnBrk="0" hangingPunct="1"/>
            <a:r>
              <a:rPr lang="ko-KR" altLang="en-US" dirty="0" smtClean="0"/>
              <a:t>다섯째 수준</a:t>
            </a:r>
            <a:endParaRPr kumimoji="0" 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>
            <a:normAutofit/>
          </a:bodyPr>
          <a:lstStyle>
            <a:lvl1pPr marL="342900" indent="-342900">
              <a:buSzPct val="100000"/>
              <a:buFont typeface="+mj-lt"/>
              <a:buAutoNum type="arabicPeriod"/>
              <a:defRPr sz="15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 dirty="0" smtClean="0"/>
              <a:t>마스터 텍스트 스타일을 편집합니다</a:t>
            </a:r>
          </a:p>
        </p:txBody>
      </p:sp>
      <p:sp>
        <p:nvSpPr>
          <p:cNvPr id="7" name="직사각형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8" name="날짜 개체 틀 7"/>
          <p:cNvSpPr>
            <a:spLocks noGrp="1"/>
          </p:cNvSpPr>
          <p:nvPr>
            <p:ph type="dt" sz="half" idx="15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rtlCol="0"/>
          <a:lstStyle/>
          <a:p>
            <a:r>
              <a:rPr lang="en-US" altLang="ko-KR" smtClean="0"/>
              <a:t>2015-03-23</a:t>
            </a:r>
            <a:endParaRPr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7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rtlCol="0"/>
          <a:lstStyle/>
          <a:p>
            <a:r>
              <a:rPr lang="ko-KR" altLang="en-US" smtClean="0"/>
              <a:t>웹 프로그래밍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 smtClean="0"/>
              <a:t>2015-03-23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웹 프로그래밍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8" name="직사각형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1" name="직사각형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  <a:prstGeom prst="rect">
            <a:avLst/>
          </a:prstGeom>
        </p:spPr>
        <p:txBody>
          <a:bodyPr rtlCol="0"/>
          <a:lstStyle/>
          <a:p>
            <a:r>
              <a:rPr lang="en-US" altLang="ko-KR" smtClean="0"/>
              <a:t>2015-03-23</a:t>
            </a:r>
            <a:endParaRPr lang="ko-KR" alt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  <a:prstGeom prst="rect">
            <a:avLst/>
          </a:prstGeom>
        </p:spPr>
        <p:txBody>
          <a:bodyPr rtlCol="0"/>
          <a:lstStyle/>
          <a:p>
            <a:r>
              <a:rPr lang="ko-KR" altLang="en-US" smtClean="0"/>
              <a:t>웹 프로그래밍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ko-KR" altLang="en-US" smtClean="0"/>
              <a:t>그림을 추가하려면 아이콘을 클릭하십시오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개체 틀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752128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ko-KR" altLang="en-US" dirty="0" smtClean="0"/>
              <a:t>마스터 제목 스타일 편집</a:t>
            </a:r>
            <a:endParaRPr kumimoji="0" lang="en-US" dirty="0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590550" y="1394460"/>
            <a:ext cx="8153400" cy="5058876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 dirty="0" smtClean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dirty="0" smtClean="0"/>
              <a:t>둘째 수준</a:t>
            </a:r>
          </a:p>
          <a:p>
            <a:pPr lvl="2" eaLnBrk="1" latinLnBrk="0" hangingPunct="1"/>
            <a:r>
              <a:rPr kumimoji="0" lang="ko-KR" altLang="en-US" dirty="0" smtClean="0"/>
              <a:t>셋째 수준</a:t>
            </a:r>
          </a:p>
          <a:p>
            <a:pPr lvl="3" eaLnBrk="1" latinLnBrk="0" hangingPunct="1"/>
            <a:r>
              <a:rPr kumimoji="0" lang="ko-KR" altLang="en-US" dirty="0" smtClean="0"/>
              <a:t>넷째 수준</a:t>
            </a:r>
          </a:p>
          <a:p>
            <a:pPr lvl="4" eaLnBrk="1" latinLnBrk="0" hangingPunct="1"/>
            <a:r>
              <a:rPr kumimoji="0" lang="ko-KR" altLang="en-US" dirty="0" smtClean="0"/>
              <a:t>다섯째 수준</a:t>
            </a:r>
            <a:endParaRPr kumimoji="0" lang="en-US" dirty="0"/>
          </a:p>
        </p:txBody>
      </p:sp>
      <p:sp>
        <p:nvSpPr>
          <p:cNvPr id="7" name="직사각형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-8725" y="1052736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590550" y="1052736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4"/>
          </p:nvPr>
        </p:nvSpPr>
        <p:spPr>
          <a:xfrm>
            <a:off x="-8725" y="1036860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  <p:sldLayoutId id="2147483864" r:id="rId12"/>
  </p:sldLayoutIdLst>
  <p:hf hdr="0" dt="0"/>
  <p:txStyles>
    <p:titleStyle>
      <a:lvl1pPr algn="l" rtl="0" eaLnBrk="1" latinLnBrk="1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1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1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1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1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1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1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1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1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1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2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BD2C2-3D3B-4E94-BD92-61B02C5F4DEE}" type="slidenum">
              <a:rPr lang="ko-KR" altLang="en-US" smtClean="0">
                <a:solidFill>
                  <a:schemeClr val="bg1">
                    <a:lumMod val="95000"/>
                    <a:lumOff val="5000"/>
                  </a:schemeClr>
                </a:solidFill>
              </a:rPr>
              <a:pPr/>
              <a:t>1</a:t>
            </a:fld>
            <a:endParaRPr lang="ko-KR" altLang="en-US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bg1">
                    <a:lumMod val="95000"/>
                    <a:lumOff val="5000"/>
                  </a:schemeClr>
                </a:solidFill>
              </a:rPr>
              <a:t>웹 프로그래밍</a:t>
            </a:r>
            <a:endParaRPr lang="ko-KR" altLang="en-US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3040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style </a:t>
            </a:r>
            <a:r>
              <a:rPr lang="ko-KR" altLang="en-US" dirty="0"/>
              <a:t>속성에 스타일 시트 </a:t>
            </a:r>
            <a:r>
              <a:rPr lang="ko-KR" altLang="en-US" dirty="0" smtClean="0"/>
              <a:t>만들기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HTML </a:t>
            </a:r>
            <a:r>
              <a:rPr lang="ko-KR" altLang="en-US" dirty="0"/>
              <a:t>태그의 </a:t>
            </a:r>
            <a:r>
              <a:rPr lang="en-US" altLang="ko-KR" dirty="0"/>
              <a:t>style </a:t>
            </a:r>
            <a:r>
              <a:rPr lang="ko-KR" altLang="en-US" dirty="0"/>
              <a:t>속성에 </a:t>
            </a:r>
            <a:r>
              <a:rPr lang="en-US" altLang="ko-KR" dirty="0"/>
              <a:t>CSS3 </a:t>
            </a:r>
            <a:r>
              <a:rPr lang="ko-KR" altLang="en-US" dirty="0"/>
              <a:t>스타일 </a:t>
            </a:r>
            <a:r>
              <a:rPr lang="ko-KR" altLang="en-US" dirty="0" smtClean="0"/>
              <a:t>시트 작성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 smtClean="0"/>
              <a:t>해당 태그에만 스타일 적용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10</a:t>
            </a:fld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648" y="2132856"/>
            <a:ext cx="5326380" cy="134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466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6514" y="2241736"/>
            <a:ext cx="2434842" cy="2959354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/>
              <a:t>4–4 </a:t>
            </a:r>
            <a:r>
              <a:rPr lang="en-US" altLang="ko-KR" dirty="0" smtClean="0"/>
              <a:t>style </a:t>
            </a:r>
            <a:r>
              <a:rPr lang="ko-KR" altLang="en-US" dirty="0"/>
              <a:t>속성에 </a:t>
            </a:r>
            <a:r>
              <a:rPr lang="ko-KR" altLang="en-US" dirty="0" smtClean="0"/>
              <a:t>스타일 시트 만들기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11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564491" y="2122398"/>
            <a:ext cx="5073215" cy="375487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/>
              <a:t>&lt;!DOCTYPE html&gt;</a:t>
            </a:r>
          </a:p>
          <a:p>
            <a:r>
              <a:rPr lang="en-US" altLang="ko-KR" sz="1400" dirty="0"/>
              <a:t>&lt;html&gt;</a:t>
            </a:r>
          </a:p>
          <a:p>
            <a:r>
              <a:rPr lang="en-US" altLang="ko-KR" sz="1400" dirty="0"/>
              <a:t>&lt;head&gt;&lt;title&gt;&amp;</a:t>
            </a:r>
            <a:r>
              <a:rPr lang="en-US" altLang="ko-KR" sz="1400" dirty="0" err="1"/>
              <a:t>lt;style&amp;gt</a:t>
            </a:r>
            <a:r>
              <a:rPr lang="en-US" altLang="ko-KR" sz="1400" dirty="0"/>
              <a:t>; </a:t>
            </a:r>
            <a:r>
              <a:rPr lang="ko-KR" altLang="en-US" sz="1400" dirty="0" smtClean="0"/>
              <a:t>속성에 </a:t>
            </a:r>
            <a:r>
              <a:rPr lang="ko-KR" altLang="en-US" sz="1400" dirty="0"/>
              <a:t>스타일 만들기</a:t>
            </a:r>
            <a:r>
              <a:rPr lang="en-US" altLang="ko-KR" sz="1400" dirty="0"/>
              <a:t>&lt;/title&gt;</a:t>
            </a:r>
          </a:p>
          <a:p>
            <a:r>
              <a:rPr lang="en-US" altLang="ko-KR" sz="1400" dirty="0"/>
              <a:t>&lt;style&gt;</a:t>
            </a:r>
          </a:p>
          <a:p>
            <a:r>
              <a:rPr lang="en-US" altLang="ko-KR" sz="1400" b="1" dirty="0"/>
              <a:t>p { </a:t>
            </a:r>
            <a:r>
              <a:rPr lang="en-US" altLang="ko-KR" sz="1400" b="1" dirty="0" smtClean="0"/>
              <a:t>color : red</a:t>
            </a:r>
            <a:r>
              <a:rPr lang="en-US" altLang="ko-KR" sz="1400" b="1" dirty="0"/>
              <a:t>; </a:t>
            </a:r>
            <a:r>
              <a:rPr lang="en-US" altLang="ko-KR" sz="1400" b="1" dirty="0" smtClean="0"/>
              <a:t>font-size : 15px; } </a:t>
            </a:r>
            <a:r>
              <a:rPr lang="en-US" altLang="ko-KR" sz="1400" dirty="0">
                <a:solidFill>
                  <a:srgbClr val="00B050"/>
                </a:solidFill>
              </a:rPr>
              <a:t>/* </a:t>
            </a:r>
            <a:r>
              <a:rPr lang="ko-KR" altLang="en-US" sz="1400" dirty="0">
                <a:solidFill>
                  <a:srgbClr val="00B050"/>
                </a:solidFill>
              </a:rPr>
              <a:t>모든 </a:t>
            </a:r>
            <a:r>
              <a:rPr lang="en-US" altLang="ko-KR" sz="1400" dirty="0">
                <a:solidFill>
                  <a:srgbClr val="00B050"/>
                </a:solidFill>
              </a:rPr>
              <a:t>p </a:t>
            </a:r>
            <a:r>
              <a:rPr lang="ko-KR" altLang="en-US" sz="1400" dirty="0">
                <a:solidFill>
                  <a:srgbClr val="00B050"/>
                </a:solidFill>
              </a:rPr>
              <a:t>태그에 적용 *</a:t>
            </a:r>
            <a:r>
              <a:rPr lang="en-US" altLang="ko-KR" sz="1400" dirty="0">
                <a:solidFill>
                  <a:srgbClr val="00B050"/>
                </a:solidFill>
              </a:rPr>
              <a:t>/</a:t>
            </a:r>
            <a:endParaRPr lang="en-US" altLang="ko-KR" sz="1400" b="1" dirty="0">
              <a:solidFill>
                <a:srgbClr val="00B050"/>
              </a:solidFill>
            </a:endParaRPr>
          </a:p>
          <a:p>
            <a:r>
              <a:rPr lang="en-US" altLang="ko-KR" sz="1400" dirty="0"/>
              <a:t>&lt;/style&gt;</a:t>
            </a:r>
          </a:p>
          <a:p>
            <a:r>
              <a:rPr lang="en-US" altLang="ko-KR" sz="1400" dirty="0"/>
              <a:t>&lt;/head&gt;</a:t>
            </a:r>
          </a:p>
          <a:p>
            <a:r>
              <a:rPr lang="en-US" altLang="ko-KR" sz="1400" dirty="0"/>
              <a:t>&lt;body&gt;</a:t>
            </a:r>
          </a:p>
          <a:p>
            <a:r>
              <a:rPr lang="en-US" altLang="ko-KR" sz="1400" dirty="0"/>
              <a:t>&lt;h3&gt;</a:t>
            </a:r>
            <a:r>
              <a:rPr lang="ko-KR" altLang="en-US" sz="1400" dirty="0"/>
              <a:t>손 홍 민</a:t>
            </a:r>
            <a:r>
              <a:rPr lang="en-US" altLang="ko-KR" sz="1400" dirty="0"/>
              <a:t>&lt;/h3&gt;</a:t>
            </a:r>
          </a:p>
          <a:p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r>
              <a:rPr lang="en-US" altLang="ko-KR" sz="1400" b="1" dirty="0"/>
              <a:t>&lt;p&gt;</a:t>
            </a:r>
            <a:r>
              <a:rPr lang="ko-KR" altLang="en-US" sz="1400" dirty="0"/>
              <a:t>오페라를 좋아하고</a:t>
            </a:r>
            <a:r>
              <a:rPr lang="en-US" altLang="ko-KR" sz="1400" b="1" dirty="0"/>
              <a:t>&lt;/p</a:t>
            </a:r>
            <a:r>
              <a:rPr lang="en-US" altLang="ko-KR" sz="1400" dirty="0" smtClean="0"/>
              <a:t>&gt;</a:t>
            </a:r>
          </a:p>
          <a:p>
            <a:r>
              <a:rPr lang="en-US" altLang="ko-KR" sz="1400" b="1" dirty="0"/>
              <a:t>&lt;p</a:t>
            </a:r>
            <a:r>
              <a:rPr lang="en-US" altLang="ko-KR" sz="1400" b="1" dirty="0" smtClean="0"/>
              <a:t>&gt;</a:t>
            </a:r>
            <a:r>
              <a:rPr lang="ko-KR" altLang="en-US" sz="1400" dirty="0" err="1" smtClean="0"/>
              <a:t>엘</a:t>
            </a:r>
            <a:r>
              <a:rPr lang="ko-KR" altLang="en-US" sz="1400" dirty="0" err="1"/>
              <a:t>비</a:t>
            </a:r>
            <a:r>
              <a:rPr lang="ko-KR" altLang="en-US" sz="1400" dirty="0" err="1" smtClean="0"/>
              <a:t>스</a:t>
            </a:r>
            <a:r>
              <a:rPr lang="ko-KR" altLang="en-US" sz="1400" dirty="0" smtClean="0"/>
              <a:t> </a:t>
            </a:r>
            <a:r>
              <a:rPr lang="ko-KR" altLang="en-US" sz="1400" dirty="0" err="1" smtClean="0"/>
              <a:t>프레슬리를</a:t>
            </a:r>
            <a:r>
              <a:rPr lang="ko-KR" altLang="en-US" sz="1400" dirty="0" smtClean="0"/>
              <a:t> 좋아하고</a:t>
            </a:r>
            <a:r>
              <a:rPr lang="en-US" altLang="ko-KR" sz="1400" b="1" dirty="0"/>
              <a:t>&lt;/p</a:t>
            </a:r>
            <a:r>
              <a:rPr lang="en-US" altLang="ko-KR" sz="1400" dirty="0" smtClean="0"/>
              <a:t>&gt;</a:t>
            </a:r>
            <a:endParaRPr lang="en-US" altLang="ko-KR" sz="1400" dirty="0"/>
          </a:p>
          <a:p>
            <a:r>
              <a:rPr lang="en-US" altLang="ko-KR" sz="1400" b="1" dirty="0"/>
              <a:t>&lt;p style="</a:t>
            </a:r>
            <a:r>
              <a:rPr lang="en-US" altLang="ko-KR" sz="1400" b="1" dirty="0" err="1" smtClean="0"/>
              <a:t>color:blue</a:t>
            </a:r>
            <a:r>
              <a:rPr lang="en-US" altLang="ko-KR" sz="1400" b="1" dirty="0" smtClean="0"/>
              <a:t>"&gt;</a:t>
            </a:r>
            <a:r>
              <a:rPr lang="ko-KR" altLang="en-US" sz="1400" dirty="0"/>
              <a:t>김치부침개를 좋아하고</a:t>
            </a:r>
            <a:r>
              <a:rPr lang="en-US" altLang="ko-KR" sz="1400" b="1" dirty="0"/>
              <a:t>&lt;/p</a:t>
            </a:r>
            <a:r>
              <a:rPr lang="en-US" altLang="ko-KR" sz="1400" dirty="0"/>
              <a:t>&gt;</a:t>
            </a:r>
          </a:p>
          <a:p>
            <a:r>
              <a:rPr lang="en-US" altLang="ko-KR" sz="1400" b="1" dirty="0"/>
              <a:t>&lt;p style="</a:t>
            </a:r>
            <a:r>
              <a:rPr lang="en-US" altLang="ko-KR" sz="1400" b="1" dirty="0" err="1" smtClean="0"/>
              <a:t>color:magenta</a:t>
            </a:r>
            <a:r>
              <a:rPr lang="en-US" altLang="ko-KR" sz="1400" b="1" dirty="0"/>
              <a:t>; font-size:30px"&gt;</a:t>
            </a:r>
            <a:r>
              <a:rPr lang="ko-KR" altLang="en-US" sz="1400" dirty="0" smtClean="0"/>
              <a:t>축구를</a:t>
            </a:r>
            <a:endParaRPr lang="en-US" altLang="ko-KR" sz="1400" dirty="0" smtClean="0"/>
          </a:p>
          <a:p>
            <a:r>
              <a:rPr lang="ko-KR" altLang="en-US" sz="1400" dirty="0" smtClean="0"/>
              <a:t> </a:t>
            </a:r>
            <a:r>
              <a:rPr lang="ko-KR" altLang="en-US" sz="1400" dirty="0"/>
              <a:t>좋아합니다</a:t>
            </a:r>
            <a:r>
              <a:rPr lang="en-US" altLang="ko-KR" sz="1400" dirty="0"/>
              <a:t>.</a:t>
            </a:r>
            <a:r>
              <a:rPr lang="en-US" altLang="ko-KR" sz="1400" b="1" dirty="0"/>
              <a:t>&lt;/p&gt;</a:t>
            </a:r>
          </a:p>
          <a:p>
            <a:r>
              <a:rPr lang="en-US" altLang="ko-KR" sz="1400" dirty="0"/>
              <a:t>&lt;/body&gt;</a:t>
            </a:r>
          </a:p>
          <a:p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  <p:sp>
        <p:nvSpPr>
          <p:cNvPr id="7" name="자유형 6"/>
          <p:cNvSpPr/>
          <p:nvPr/>
        </p:nvSpPr>
        <p:spPr>
          <a:xfrm flipH="1">
            <a:off x="7070576" y="3294198"/>
            <a:ext cx="853605" cy="373265"/>
          </a:xfrm>
          <a:custGeom>
            <a:avLst/>
            <a:gdLst>
              <a:gd name="connsiteX0" fmla="*/ 0 w 524786"/>
              <a:gd name="connsiteY0" fmla="*/ 0 h 1240404"/>
              <a:gd name="connsiteX1" fmla="*/ 87465 w 524786"/>
              <a:gd name="connsiteY1" fmla="*/ 1009816 h 1240404"/>
              <a:gd name="connsiteX2" fmla="*/ 524786 w 524786"/>
              <a:gd name="connsiteY2" fmla="*/ 1240404 h 1240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24786" h="1240404">
                <a:moveTo>
                  <a:pt x="0" y="0"/>
                </a:moveTo>
                <a:cubicBezTo>
                  <a:pt x="0" y="401541"/>
                  <a:pt x="1" y="803082"/>
                  <a:pt x="87465" y="1009816"/>
                </a:cubicBezTo>
                <a:cubicBezTo>
                  <a:pt x="174929" y="1216550"/>
                  <a:pt x="349857" y="1228477"/>
                  <a:pt x="524786" y="1240404"/>
                </a:cubicBezTo>
              </a:path>
            </a:pathLst>
          </a:custGeom>
          <a:noFill/>
          <a:ln w="9525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7560941" y="3047977"/>
            <a:ext cx="72648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smtClean="0"/>
              <a:t>red, 15px</a:t>
            </a:r>
            <a:endParaRPr lang="ko-KR" altLang="en-US" sz="1000" dirty="0"/>
          </a:p>
        </p:txBody>
      </p:sp>
      <p:sp>
        <p:nvSpPr>
          <p:cNvPr id="6" name="자유형 5"/>
          <p:cNvSpPr/>
          <p:nvPr/>
        </p:nvSpPr>
        <p:spPr>
          <a:xfrm>
            <a:off x="7305205" y="4098038"/>
            <a:ext cx="683812" cy="155184"/>
          </a:xfrm>
          <a:custGeom>
            <a:avLst/>
            <a:gdLst>
              <a:gd name="connsiteX0" fmla="*/ 0 w 683812"/>
              <a:gd name="connsiteY0" fmla="*/ 127221 h 127221"/>
              <a:gd name="connsiteX1" fmla="*/ 381663 w 683812"/>
              <a:gd name="connsiteY1" fmla="*/ 87465 h 127221"/>
              <a:gd name="connsiteX2" fmla="*/ 683812 w 683812"/>
              <a:gd name="connsiteY2" fmla="*/ 0 h 127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83812" h="127221">
                <a:moveTo>
                  <a:pt x="0" y="127221"/>
                </a:moveTo>
                <a:cubicBezTo>
                  <a:pt x="133847" y="117944"/>
                  <a:pt x="267694" y="108668"/>
                  <a:pt x="381663" y="87465"/>
                </a:cubicBezTo>
                <a:cubicBezTo>
                  <a:pt x="495632" y="66262"/>
                  <a:pt x="633454" y="15903"/>
                  <a:pt x="683812" y="0"/>
                </a:cubicBezTo>
              </a:path>
            </a:pathLst>
          </a:custGeom>
          <a:noFill/>
          <a:ln w="9525">
            <a:solidFill>
              <a:srgbClr val="C0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7889061" y="3887802"/>
            <a:ext cx="78739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smtClean="0"/>
              <a:t>blue, 15px</a:t>
            </a:r>
            <a:endParaRPr lang="ko-KR" altLang="en-US" sz="1000" dirty="0"/>
          </a:p>
        </p:txBody>
      </p:sp>
      <p:sp>
        <p:nvSpPr>
          <p:cNvPr id="12" name="직사각형 11"/>
          <p:cNvSpPr/>
          <p:nvPr/>
        </p:nvSpPr>
        <p:spPr>
          <a:xfrm>
            <a:off x="7881681" y="4253222"/>
            <a:ext cx="104708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smtClean="0"/>
              <a:t>magenta, 30px</a:t>
            </a:r>
            <a:endParaRPr lang="ko-KR" altLang="en-US" sz="1000" dirty="0"/>
          </a:p>
        </p:txBody>
      </p:sp>
      <p:sp>
        <p:nvSpPr>
          <p:cNvPr id="9" name="자유형 8"/>
          <p:cNvSpPr/>
          <p:nvPr/>
        </p:nvSpPr>
        <p:spPr>
          <a:xfrm>
            <a:off x="7488085" y="4376334"/>
            <a:ext cx="400976" cy="294198"/>
          </a:xfrm>
          <a:custGeom>
            <a:avLst/>
            <a:gdLst>
              <a:gd name="connsiteX0" fmla="*/ 0 w 596348"/>
              <a:gd name="connsiteY0" fmla="*/ 294198 h 294198"/>
              <a:gd name="connsiteX1" fmla="*/ 254442 w 596348"/>
              <a:gd name="connsiteY1" fmla="*/ 103367 h 294198"/>
              <a:gd name="connsiteX2" fmla="*/ 596348 w 596348"/>
              <a:gd name="connsiteY2" fmla="*/ 0 h 294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96348" h="294198">
                <a:moveTo>
                  <a:pt x="0" y="294198"/>
                </a:moveTo>
                <a:cubicBezTo>
                  <a:pt x="77525" y="223299"/>
                  <a:pt x="155051" y="152400"/>
                  <a:pt x="254442" y="103367"/>
                </a:cubicBezTo>
                <a:cubicBezTo>
                  <a:pt x="353833" y="54334"/>
                  <a:pt x="596348" y="0"/>
                  <a:pt x="596348" y="0"/>
                </a:cubicBezTo>
              </a:path>
            </a:pathLst>
          </a:custGeom>
          <a:noFill/>
          <a:ln w="9525">
            <a:solidFill>
              <a:srgbClr val="C0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자유형 10"/>
          <p:cNvSpPr/>
          <p:nvPr/>
        </p:nvSpPr>
        <p:spPr>
          <a:xfrm>
            <a:off x="7557072" y="3315328"/>
            <a:ext cx="386829" cy="600075"/>
          </a:xfrm>
          <a:custGeom>
            <a:avLst/>
            <a:gdLst>
              <a:gd name="connsiteX0" fmla="*/ 371475 w 386829"/>
              <a:gd name="connsiteY0" fmla="*/ 0 h 600075"/>
              <a:gd name="connsiteX1" fmla="*/ 342900 w 386829"/>
              <a:gd name="connsiteY1" fmla="*/ 457200 h 600075"/>
              <a:gd name="connsiteX2" fmla="*/ 0 w 386829"/>
              <a:gd name="connsiteY2" fmla="*/ 600075 h 600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6829" h="600075">
                <a:moveTo>
                  <a:pt x="371475" y="0"/>
                </a:moveTo>
                <a:cubicBezTo>
                  <a:pt x="388144" y="178593"/>
                  <a:pt x="404813" y="357187"/>
                  <a:pt x="342900" y="457200"/>
                </a:cubicBezTo>
                <a:cubicBezTo>
                  <a:pt x="280987" y="557213"/>
                  <a:pt x="140493" y="578644"/>
                  <a:pt x="0" y="600075"/>
                </a:cubicBezTo>
              </a:path>
            </a:pathLst>
          </a:custGeom>
          <a:noFill/>
          <a:ln w="9525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564491" y="1317310"/>
            <a:ext cx="790863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YDVYGOStd11"/>
              </a:rPr>
              <a:t>이 예제는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HTML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YDVYGOStd11"/>
              </a:rPr>
              <a:t>페이지 내 모든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&lt;p&gt;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YDVYGOStd11"/>
              </a:rPr>
              <a:t>태그를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red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YDVYGOStd11"/>
              </a:rPr>
              <a:t>색에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15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YDVYGOStd11"/>
              </a:rPr>
              <a:t>픽셀 크기로 꾸미지만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YDVYGOStd11"/>
              </a:rPr>
              <a:t>,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style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YDVYGOStd11"/>
              </a:rPr>
              <a:t>속성을 이용하여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2 </a:t>
            </a:r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YDVYGOStd11"/>
              </a:rPr>
              <a:t>개의 </a:t>
            </a:r>
            <a:r>
              <a:rPr lang="en-US" altLang="ko-KR" sz="1400" dirty="0" smtClean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&lt;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p&gt;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YDVYGOStd11"/>
              </a:rPr>
              <a:t>는 다른 모양으로 꾸미는 사례를 보인다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YDVYGOStd11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9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외부 스타일 시트 파일 불러오기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1"/>
            <a:r>
              <a:rPr lang="en-US" altLang="ko-KR" dirty="0" smtClean="0"/>
              <a:t>.</a:t>
            </a:r>
            <a:r>
              <a:rPr lang="en-US" altLang="ko-KR" dirty="0" err="1" smtClean="0"/>
              <a:t>css</a:t>
            </a:r>
            <a:r>
              <a:rPr lang="en-US" altLang="ko-KR" dirty="0" smtClean="0"/>
              <a:t> </a:t>
            </a:r>
            <a:r>
              <a:rPr lang="ko-KR" altLang="en-US" dirty="0" smtClean="0"/>
              <a:t>파일에 </a:t>
            </a:r>
            <a:r>
              <a:rPr lang="ko-KR" altLang="en-US" dirty="0"/>
              <a:t>스타일 </a:t>
            </a:r>
            <a:r>
              <a:rPr lang="ko-KR" altLang="en-US" dirty="0" smtClean="0"/>
              <a:t>시트 저장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웹 페이지에서 </a:t>
            </a:r>
            <a:r>
              <a:rPr lang="en-US" altLang="ko-KR" dirty="0" smtClean="0"/>
              <a:t>CSS3 </a:t>
            </a:r>
            <a:r>
              <a:rPr lang="ko-KR" altLang="en-US" dirty="0" smtClean="0"/>
              <a:t>스타일 시트 파일을 불러 사용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동일한 스타일 시트를 웹 페이지마다 중복 작성 해소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웹 사이트의 전체 웹 페이지 모양의 일관성 확보</a:t>
            </a:r>
            <a:endParaRPr lang="en-US" altLang="ko-KR" dirty="0" smtClean="0"/>
          </a:p>
          <a:p>
            <a:pPr lvl="3"/>
            <a:endParaRPr lang="en-US" altLang="ko-KR" dirty="0"/>
          </a:p>
          <a:p>
            <a:pPr lvl="3"/>
            <a:endParaRPr lang="en-US" altLang="ko-KR" dirty="0" smtClean="0"/>
          </a:p>
          <a:p>
            <a:pPr lvl="3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r>
              <a:rPr lang="en-US" altLang="ko-KR" dirty="0" smtClean="0"/>
              <a:t>CSS3 </a:t>
            </a:r>
            <a:r>
              <a:rPr lang="ko-KR" altLang="en-US" dirty="0" smtClean="0"/>
              <a:t>스타일 시트 파일을 불러오는 방법 </a:t>
            </a:r>
            <a:r>
              <a:rPr lang="en-US" altLang="ko-KR" dirty="0" smtClean="0"/>
              <a:t>2 </a:t>
            </a:r>
            <a:r>
              <a:rPr lang="ko-KR" altLang="en-US" dirty="0" smtClean="0"/>
              <a:t>가지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&lt;link&gt; </a:t>
            </a:r>
            <a:r>
              <a:rPr lang="ko-KR" altLang="en-US" dirty="0" smtClean="0"/>
              <a:t>태그 이용</a:t>
            </a:r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ko-KR" altLang="en-US" dirty="0" smtClean="0"/>
          </a:p>
          <a:p>
            <a:pPr lvl="2"/>
            <a:r>
              <a:rPr lang="en-US" altLang="ko-KR" dirty="0" smtClean="0"/>
              <a:t>@import </a:t>
            </a:r>
            <a:r>
              <a:rPr lang="ko-KR" altLang="en-US" dirty="0" smtClean="0"/>
              <a:t>이용</a:t>
            </a:r>
          </a:p>
          <a:p>
            <a:pPr lvl="1"/>
            <a:endParaRPr lang="ko-KR" altLang="en-US" dirty="0" smtClean="0"/>
          </a:p>
          <a:p>
            <a:pPr lvl="1"/>
            <a:endParaRPr lang="ko-KR" altLang="en-US" dirty="0" smtClean="0"/>
          </a:p>
          <a:p>
            <a:pPr lvl="1"/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12</a:t>
            </a:fld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1835696" y="4490536"/>
            <a:ext cx="6552728" cy="646331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&lt;head&gt;</a:t>
            </a:r>
          </a:p>
          <a:p>
            <a:pPr marL="190500" defTabSz="180000" fontAlgn="base" latinLnBrk="0"/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200" b="1" kern="0" dirty="0">
                <a:solidFill>
                  <a:srgbClr val="000000"/>
                </a:solidFill>
                <a:latin typeface="+mj-ea"/>
                <a:ea typeface="+mj-ea"/>
              </a:rPr>
              <a:t>&lt;link </a:t>
            </a:r>
            <a:r>
              <a:rPr lang="en-US" altLang="ko-KR" sz="1200" b="1" kern="0" dirty="0" err="1">
                <a:solidFill>
                  <a:srgbClr val="000000"/>
                </a:solidFill>
                <a:latin typeface="+mj-ea"/>
                <a:ea typeface="+mj-ea"/>
              </a:rPr>
              <a:t>href</a:t>
            </a:r>
            <a:r>
              <a:rPr lang="en-US" altLang="ko-KR" sz="1200" b="1" kern="0" dirty="0">
                <a:solidFill>
                  <a:srgbClr val="000000"/>
                </a:solidFill>
                <a:latin typeface="+mj-ea"/>
                <a:ea typeface="+mj-ea"/>
              </a:rPr>
              <a:t>="mystyle.css" type="text/</a:t>
            </a:r>
            <a:r>
              <a:rPr lang="en-US" altLang="ko-KR" sz="1200" b="1" kern="0" dirty="0" err="1">
                <a:solidFill>
                  <a:srgbClr val="000000"/>
                </a:solidFill>
                <a:latin typeface="+mj-ea"/>
                <a:ea typeface="+mj-ea"/>
              </a:rPr>
              <a:t>css</a:t>
            </a:r>
            <a:r>
              <a:rPr lang="en-US" altLang="ko-KR" sz="1200" b="1" kern="0" dirty="0">
                <a:solidFill>
                  <a:srgbClr val="000000"/>
                </a:solidFill>
                <a:latin typeface="+mj-ea"/>
                <a:ea typeface="+mj-ea"/>
              </a:rPr>
              <a:t>" </a:t>
            </a:r>
            <a:r>
              <a:rPr lang="en-US" altLang="ko-KR" sz="1200" b="1" kern="0" dirty="0" err="1">
                <a:solidFill>
                  <a:srgbClr val="000000"/>
                </a:solidFill>
                <a:latin typeface="+mj-ea"/>
                <a:ea typeface="+mj-ea"/>
              </a:rPr>
              <a:t>rel</a:t>
            </a:r>
            <a:r>
              <a:rPr lang="en-US" altLang="ko-KR" sz="1200" b="1" kern="0" dirty="0">
                <a:solidFill>
                  <a:srgbClr val="000000"/>
                </a:solidFill>
                <a:latin typeface="+mj-ea"/>
                <a:ea typeface="+mj-ea"/>
              </a:rPr>
              <a:t>="stylesheet"&gt;</a:t>
            </a:r>
          </a:p>
          <a:p>
            <a:pPr marL="190500" defTabSz="180000" fontAlgn="base" latinLnBrk="0"/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&lt;/head&gt;</a:t>
            </a:r>
            <a:endParaRPr lang="en-US" altLang="ko-KR" sz="12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835696" y="5581689"/>
            <a:ext cx="6552728" cy="1015663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&lt;style&gt;</a:t>
            </a:r>
          </a:p>
          <a:p>
            <a:pPr marL="190500" defTabSz="180000" fontAlgn="base" latinLnBrk="0"/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200" b="1" kern="0" dirty="0">
                <a:solidFill>
                  <a:srgbClr val="000000"/>
                </a:solidFill>
                <a:latin typeface="+mj-ea"/>
                <a:ea typeface="+mj-ea"/>
              </a:rPr>
              <a:t>@import </a:t>
            </a:r>
            <a:r>
              <a:rPr lang="en-US" altLang="ko-KR" sz="1200" b="1" kern="0" dirty="0" err="1">
                <a:solidFill>
                  <a:srgbClr val="000000"/>
                </a:solidFill>
                <a:latin typeface="+mj-ea"/>
                <a:ea typeface="+mj-ea"/>
              </a:rPr>
              <a:t>url</a:t>
            </a:r>
            <a:r>
              <a:rPr lang="en-US" altLang="ko-KR" sz="1200" b="1" kern="0" dirty="0">
                <a:solidFill>
                  <a:srgbClr val="000000"/>
                </a:solidFill>
                <a:latin typeface="+mj-ea"/>
                <a:ea typeface="+mj-ea"/>
              </a:rPr>
              <a:t>(mystyle.css);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</a:p>
          <a:p>
            <a:pPr marL="1104900" lvl="2" defTabSz="180000" fontAlgn="base" latinLnBrk="0"/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	/* @import </a:t>
            </a:r>
            <a:r>
              <a:rPr lang="en-US" altLang="ko-KR" sz="1200" kern="0" dirty="0" err="1">
                <a:solidFill>
                  <a:srgbClr val="000000"/>
                </a:solidFill>
                <a:latin typeface="+mj-ea"/>
                <a:ea typeface="+mj-ea"/>
              </a:rPr>
              <a:t>url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(‘mystyle.css’);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로 해도 됨 *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/</a:t>
            </a:r>
            <a:endParaRPr lang="ko-KR" altLang="en-US" sz="12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104900" lvl="2" defTabSz="180000" fontAlgn="base" latinLnBrk="0"/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/* @import “mystyle.css”;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로 해도 됨 *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/</a:t>
            </a:r>
            <a:endParaRPr lang="ko-KR" altLang="en-US" sz="12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/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&lt;/style&gt;</a:t>
            </a:r>
            <a:endParaRPr lang="en-US" altLang="ko-KR" sz="12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835696" y="2636912"/>
            <a:ext cx="6552728" cy="83099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200" strike="sngStrike" kern="0" dirty="0">
                <a:solidFill>
                  <a:srgbClr val="000000"/>
                </a:solidFill>
                <a:latin typeface="+mj-ea"/>
                <a:ea typeface="+mj-ea"/>
              </a:rPr>
              <a:t>&lt;style</a:t>
            </a:r>
            <a:r>
              <a:rPr lang="en-US" altLang="ko-KR" sz="1200" strike="sngStrike" kern="0" dirty="0" smtClean="0">
                <a:solidFill>
                  <a:srgbClr val="000000"/>
                </a:solidFill>
                <a:latin typeface="+mj-ea"/>
                <a:ea typeface="+mj-ea"/>
              </a:rPr>
              <a:t>&gt; </a:t>
            </a:r>
            <a:r>
              <a:rPr lang="en-US" altLang="ko-KR" sz="1200" kern="0" dirty="0" smtClean="0">
                <a:solidFill>
                  <a:srgbClr val="000000"/>
                </a:solidFill>
                <a:latin typeface="+mj-ea"/>
                <a:ea typeface="+mj-ea"/>
              </a:rPr>
              <a:t>/* 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mystyle.css */</a:t>
            </a:r>
          </a:p>
          <a:p>
            <a:pPr marL="190500" defTabSz="180000" fontAlgn="base" latinLnBrk="0"/>
            <a:r>
              <a:rPr lang="en-US" altLang="ko-KR" sz="1200" kern="0" dirty="0" smtClean="0">
                <a:solidFill>
                  <a:srgbClr val="000000"/>
                </a:solidFill>
                <a:latin typeface="+mj-ea"/>
                <a:ea typeface="+mj-ea"/>
              </a:rPr>
              <a:t>	body 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{ </a:t>
            </a:r>
            <a:r>
              <a:rPr lang="en-US" altLang="ko-KR" sz="1200" kern="0" dirty="0" err="1">
                <a:solidFill>
                  <a:srgbClr val="000000"/>
                </a:solidFill>
                <a:latin typeface="+mj-ea"/>
                <a:ea typeface="+mj-ea"/>
              </a:rPr>
              <a:t>background-color:linen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; </a:t>
            </a:r>
            <a:r>
              <a:rPr lang="en-US" altLang="ko-KR" sz="1200" kern="0" dirty="0" err="1">
                <a:solidFill>
                  <a:srgbClr val="000000"/>
                </a:solidFill>
                <a:latin typeface="+mj-ea"/>
                <a:ea typeface="+mj-ea"/>
              </a:rPr>
              <a:t>color:blueviolet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; </a:t>
            </a:r>
            <a:r>
              <a:rPr lang="en-US" altLang="ko-KR" sz="1200" kern="0" dirty="0" smtClean="0">
                <a:solidFill>
                  <a:srgbClr val="000000"/>
                </a:solidFill>
                <a:latin typeface="+mj-ea"/>
                <a:ea typeface="+mj-ea"/>
              </a:rPr>
              <a:t>margin-	left:30px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; margin-right:30px; }</a:t>
            </a:r>
          </a:p>
          <a:p>
            <a:pPr marL="190500" defTabSz="180000" fontAlgn="base" latinLnBrk="0"/>
            <a:r>
              <a:rPr lang="en-US" altLang="ko-KR" sz="1200" kern="0" dirty="0" smtClean="0">
                <a:solidFill>
                  <a:srgbClr val="000000"/>
                </a:solidFill>
                <a:latin typeface="+mj-ea"/>
                <a:ea typeface="+mj-ea"/>
              </a:rPr>
              <a:t>	h3 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{ </a:t>
            </a:r>
            <a:r>
              <a:rPr lang="en-US" altLang="ko-KR" sz="1200" kern="0" dirty="0" err="1">
                <a:solidFill>
                  <a:srgbClr val="000000"/>
                </a:solidFill>
                <a:latin typeface="+mj-ea"/>
                <a:ea typeface="+mj-ea"/>
              </a:rPr>
              <a:t>text-align:center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; </a:t>
            </a:r>
            <a:r>
              <a:rPr lang="en-US" altLang="ko-KR" sz="1200" kern="0" dirty="0" err="1">
                <a:solidFill>
                  <a:srgbClr val="000000"/>
                </a:solidFill>
                <a:latin typeface="+mj-ea"/>
                <a:ea typeface="+mj-ea"/>
              </a:rPr>
              <a:t>color:darkred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; }</a:t>
            </a:r>
          </a:p>
          <a:p>
            <a:pPr marL="190500" defTabSz="180000" fontAlgn="base" latinLnBrk="0"/>
            <a:r>
              <a:rPr lang="en-US" altLang="ko-KR" sz="1200" strike="sngStrike" kern="0" dirty="0">
                <a:solidFill>
                  <a:srgbClr val="000000"/>
                </a:solidFill>
                <a:latin typeface="+mj-ea"/>
                <a:ea typeface="+mj-ea"/>
              </a:rPr>
              <a:t>&lt;/style&gt;</a:t>
            </a:r>
          </a:p>
        </p:txBody>
      </p:sp>
    </p:spTree>
    <p:extLst>
      <p:ext uri="{BB962C8B-B14F-4D97-AF65-F5344CB8AC3E}">
        <p14:creationId xmlns:p14="http://schemas.microsoft.com/office/powerpoint/2010/main" val="2938353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/>
              <a:t>4-5 &lt;link&gt; </a:t>
            </a:r>
            <a:r>
              <a:rPr lang="ko-KR" altLang="en-US" dirty="0"/>
              <a:t>태그로 </a:t>
            </a:r>
            <a:r>
              <a:rPr lang="en-US" altLang="ko-KR" dirty="0" smtClean="0"/>
              <a:t>CSS3 </a:t>
            </a:r>
            <a:r>
              <a:rPr lang="ko-KR" altLang="en-US" dirty="0" smtClean="0"/>
              <a:t>파일 </a:t>
            </a:r>
            <a:r>
              <a:rPr lang="ko-KR" altLang="en-US" dirty="0"/>
              <a:t>불러오기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13</a:t>
            </a:fld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263843" y="3717032"/>
            <a:ext cx="5460285" cy="273630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noAutofit/>
          </a:bodyPr>
          <a:lstStyle/>
          <a:p>
            <a:pPr defTabSz="180000"/>
            <a:r>
              <a:rPr lang="en-US" altLang="ko-KR" sz="1400" dirty="0"/>
              <a:t>&lt;!DOCTYPE html&gt;</a:t>
            </a:r>
          </a:p>
          <a:p>
            <a:pPr defTabSz="180000"/>
            <a:r>
              <a:rPr lang="en-US" altLang="ko-KR" sz="1400" dirty="0"/>
              <a:t>&lt;html&gt;</a:t>
            </a:r>
          </a:p>
          <a:p>
            <a:pPr defTabSz="180000"/>
            <a:r>
              <a:rPr lang="en-US" altLang="ko-KR" sz="1400" dirty="0"/>
              <a:t>&lt;head</a:t>
            </a:r>
            <a:r>
              <a:rPr lang="en-US" altLang="ko-KR" sz="1400" dirty="0" smtClean="0"/>
              <a:t>&gt;&lt;</a:t>
            </a:r>
            <a:r>
              <a:rPr lang="en-US" altLang="ko-KR" sz="1400" dirty="0"/>
              <a:t>title&gt;&amp;</a:t>
            </a:r>
            <a:r>
              <a:rPr lang="en-US" altLang="ko-KR" sz="1400" dirty="0" err="1"/>
              <a:t>lt;link&amp;gt</a:t>
            </a:r>
            <a:r>
              <a:rPr lang="en-US" altLang="ko-KR" sz="1400" dirty="0"/>
              <a:t>;</a:t>
            </a:r>
            <a:r>
              <a:rPr lang="ko-KR" altLang="en-US" sz="1400" dirty="0"/>
              <a:t> 태그로 스타일 파일 불러오기</a:t>
            </a:r>
            <a:r>
              <a:rPr lang="en-US" altLang="ko-KR" sz="1400" dirty="0"/>
              <a:t>&lt;/title&gt;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b="1" dirty="0" smtClean="0"/>
              <a:t>&lt;</a:t>
            </a:r>
            <a:r>
              <a:rPr lang="en-US" altLang="ko-KR" sz="1400" b="1" dirty="0"/>
              <a:t>link type="text/</a:t>
            </a:r>
            <a:r>
              <a:rPr lang="en-US" altLang="ko-KR" sz="1400" b="1" dirty="0" err="1"/>
              <a:t>css</a:t>
            </a:r>
            <a:r>
              <a:rPr lang="en-US" altLang="ko-KR" sz="1400" b="1" dirty="0"/>
              <a:t>" </a:t>
            </a:r>
            <a:r>
              <a:rPr lang="en-US" altLang="ko-KR" sz="1400" b="1" dirty="0" err="1"/>
              <a:t>rel</a:t>
            </a:r>
            <a:r>
              <a:rPr lang="en-US" altLang="ko-KR" sz="1400" b="1" dirty="0"/>
              <a:t>="stylesheet" </a:t>
            </a:r>
            <a:r>
              <a:rPr lang="en-US" altLang="ko-KR" sz="1400" b="1" dirty="0" err="1">
                <a:solidFill>
                  <a:schemeClr val="accent2">
                    <a:lumMod val="75000"/>
                  </a:schemeClr>
                </a:solidFill>
              </a:rPr>
              <a:t>href</a:t>
            </a:r>
            <a:r>
              <a:rPr lang="en-US" altLang="ko-KR" sz="1400" b="1" dirty="0">
                <a:solidFill>
                  <a:schemeClr val="accent2">
                    <a:lumMod val="75000"/>
                  </a:schemeClr>
                </a:solidFill>
              </a:rPr>
              <a:t>="mystyle.css"</a:t>
            </a:r>
            <a:r>
              <a:rPr lang="en-US" altLang="ko-KR" sz="1400" b="1" dirty="0"/>
              <a:t>&gt;</a:t>
            </a:r>
          </a:p>
          <a:p>
            <a:pPr defTabSz="180000"/>
            <a:r>
              <a:rPr lang="en-US" altLang="ko-KR" sz="1400" dirty="0" smtClean="0"/>
              <a:t>&lt;/</a:t>
            </a:r>
            <a:r>
              <a:rPr lang="en-US" altLang="ko-KR" sz="1400" dirty="0"/>
              <a:t>head&gt;</a:t>
            </a:r>
          </a:p>
          <a:p>
            <a:pPr defTabSz="180000"/>
            <a:r>
              <a:rPr lang="en-US" altLang="ko-KR" sz="1400" dirty="0"/>
              <a:t>&lt;body&gt;</a:t>
            </a:r>
          </a:p>
          <a:p>
            <a:pPr defTabSz="180000"/>
            <a:r>
              <a:rPr lang="en-US" altLang="ko-KR" sz="1400" dirty="0"/>
              <a:t>&lt;h3&gt;</a:t>
            </a:r>
            <a:r>
              <a:rPr lang="ko-KR" altLang="en-US" sz="1400" dirty="0" err="1"/>
              <a:t>소연재</a:t>
            </a:r>
            <a:r>
              <a:rPr lang="en-US" altLang="ko-KR" sz="1400" dirty="0"/>
              <a:t>&lt;/h3&gt;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&lt;p&gt;</a:t>
            </a:r>
            <a:r>
              <a:rPr lang="ko-KR" altLang="en-US" sz="1400" dirty="0"/>
              <a:t>저는 체조 선수 </a:t>
            </a:r>
            <a:r>
              <a:rPr lang="ko-KR" altLang="en-US" sz="1400" dirty="0" err="1"/>
              <a:t>소연재입니다</a:t>
            </a:r>
            <a:r>
              <a:rPr lang="en-US" altLang="ko-KR" sz="1400" dirty="0"/>
              <a:t>. </a:t>
            </a:r>
            <a:r>
              <a:rPr lang="ko-KR" altLang="en-US" sz="1400" dirty="0"/>
              <a:t>음악을 들으면서 </a:t>
            </a:r>
            <a:r>
              <a:rPr lang="ko-KR" altLang="en-US" sz="1400" dirty="0" err="1"/>
              <a:t>책읽기를</a:t>
            </a:r>
            <a:r>
              <a:rPr lang="ko-KR" altLang="en-US" sz="1400" dirty="0"/>
              <a:t> 좋아합니다</a:t>
            </a:r>
            <a:r>
              <a:rPr lang="en-US" altLang="ko-KR" sz="1400" dirty="0" smtClean="0"/>
              <a:t>. </a:t>
            </a:r>
            <a:r>
              <a:rPr lang="ko-KR" altLang="en-US" sz="1400" dirty="0" smtClean="0"/>
              <a:t>김치 </a:t>
            </a:r>
            <a:r>
              <a:rPr lang="ko-KR" altLang="en-US" sz="1400" dirty="0"/>
              <a:t>찌개와 막국수 무척 좋아합니다</a:t>
            </a:r>
            <a:r>
              <a:rPr lang="en-US" altLang="ko-KR" sz="1400" dirty="0"/>
              <a:t>.&lt;/p&gt;</a:t>
            </a:r>
          </a:p>
          <a:p>
            <a:pPr defTabSz="180000"/>
            <a:r>
              <a:rPr lang="en-US" altLang="ko-KR" sz="1400" dirty="0"/>
              <a:t>&lt;/body&gt;</a:t>
            </a:r>
          </a:p>
          <a:p>
            <a:pPr defTabSz="180000"/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  <p:sp>
        <p:nvSpPr>
          <p:cNvPr id="7" name="직사각형 6"/>
          <p:cNvSpPr/>
          <p:nvPr/>
        </p:nvSpPr>
        <p:spPr>
          <a:xfrm>
            <a:off x="251520" y="2454260"/>
            <a:ext cx="5472607" cy="95410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400" dirty="0"/>
              <a:t>/* mystyle.css */</a:t>
            </a:r>
          </a:p>
          <a:p>
            <a:pPr defTabSz="180000" fontAlgn="base" latinLnBrk="0"/>
            <a:r>
              <a:rPr lang="en-US" altLang="ko-KR" sz="1400" dirty="0"/>
              <a:t>body { </a:t>
            </a:r>
            <a:r>
              <a:rPr lang="en-US" altLang="ko-KR" sz="1400" dirty="0" smtClean="0"/>
              <a:t>background-color : </a:t>
            </a:r>
            <a:r>
              <a:rPr lang="en-US" altLang="ko-KR" sz="1400" dirty="0"/>
              <a:t>linen; </a:t>
            </a:r>
            <a:r>
              <a:rPr lang="en-US" altLang="ko-KR" sz="1400" dirty="0" smtClean="0"/>
              <a:t>color : </a:t>
            </a:r>
            <a:r>
              <a:rPr lang="en-US" altLang="ko-KR" sz="1400" dirty="0" err="1"/>
              <a:t>blueviolet</a:t>
            </a:r>
            <a:r>
              <a:rPr lang="en-US" altLang="ko-KR" sz="1400" dirty="0"/>
              <a:t>; </a:t>
            </a:r>
            <a:endParaRPr lang="en-US" altLang="ko-KR" sz="1400" dirty="0" smtClean="0"/>
          </a:p>
          <a:p>
            <a:pPr defTabSz="180000" fontAlgn="base" latinLnBrk="0"/>
            <a:r>
              <a:rPr lang="en-US" altLang="ko-KR" sz="1400" dirty="0"/>
              <a:t>	</a:t>
            </a:r>
            <a:r>
              <a:rPr lang="en-US" altLang="ko-KR" sz="1400" dirty="0" smtClean="0"/>
              <a:t>		margin-left : </a:t>
            </a:r>
            <a:r>
              <a:rPr lang="en-US" altLang="ko-KR" sz="1400" dirty="0"/>
              <a:t>30px; </a:t>
            </a:r>
            <a:r>
              <a:rPr lang="en-US" altLang="ko-KR" sz="1400" dirty="0" smtClean="0"/>
              <a:t>margin-right : </a:t>
            </a:r>
            <a:r>
              <a:rPr lang="en-US" altLang="ko-KR" sz="1400" dirty="0"/>
              <a:t>30px; }</a:t>
            </a:r>
          </a:p>
          <a:p>
            <a:pPr defTabSz="180000" fontAlgn="base" latinLnBrk="0"/>
            <a:r>
              <a:rPr lang="en-US" altLang="ko-KR" sz="1400" dirty="0"/>
              <a:t>h3 { </a:t>
            </a:r>
            <a:r>
              <a:rPr lang="en-US" altLang="ko-KR" sz="1400" dirty="0" smtClean="0"/>
              <a:t>text-align : </a:t>
            </a:r>
            <a:r>
              <a:rPr lang="en-US" altLang="ko-KR" sz="1400" dirty="0"/>
              <a:t>center; </a:t>
            </a:r>
            <a:r>
              <a:rPr lang="en-US" altLang="ko-KR" sz="1400" dirty="0" smtClean="0"/>
              <a:t>color : </a:t>
            </a:r>
            <a:r>
              <a:rPr lang="en-US" altLang="ko-KR" sz="1400" dirty="0" err="1"/>
              <a:t>darkred</a:t>
            </a:r>
            <a:r>
              <a:rPr lang="en-US" altLang="ko-KR" sz="1400" dirty="0"/>
              <a:t>; }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2415390" y="2145595"/>
            <a:ext cx="11448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80000" fontAlgn="base" latinLnBrk="0"/>
            <a:r>
              <a:rPr lang="en-US" altLang="ko-KR" sz="1400" b="1" dirty="0" smtClean="0"/>
              <a:t>mystyle.css</a:t>
            </a:r>
            <a:endParaRPr lang="en-US" altLang="ko-KR" sz="1400" b="1" dirty="0"/>
          </a:p>
        </p:txBody>
      </p:sp>
      <p:sp>
        <p:nvSpPr>
          <p:cNvPr id="10" name="자유형 9"/>
          <p:cNvSpPr/>
          <p:nvPr/>
        </p:nvSpPr>
        <p:spPr>
          <a:xfrm>
            <a:off x="2987824" y="3408367"/>
            <a:ext cx="2592288" cy="1028745"/>
          </a:xfrm>
          <a:custGeom>
            <a:avLst/>
            <a:gdLst>
              <a:gd name="connsiteX0" fmla="*/ 0 w 2324900"/>
              <a:gd name="connsiteY0" fmla="*/ 0 h 1228725"/>
              <a:gd name="connsiteX1" fmla="*/ 257175 w 2324900"/>
              <a:gd name="connsiteY1" fmla="*/ 314325 h 1228725"/>
              <a:gd name="connsiteX2" fmla="*/ 1162050 w 2324900"/>
              <a:gd name="connsiteY2" fmla="*/ 523875 h 1228725"/>
              <a:gd name="connsiteX3" fmla="*/ 2238375 w 2324900"/>
              <a:gd name="connsiteY3" fmla="*/ 771525 h 1228725"/>
              <a:gd name="connsiteX4" fmla="*/ 2181225 w 2324900"/>
              <a:gd name="connsiteY4" fmla="*/ 1228725 h 1228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24900" h="1228725">
                <a:moveTo>
                  <a:pt x="0" y="0"/>
                </a:moveTo>
                <a:cubicBezTo>
                  <a:pt x="31750" y="113506"/>
                  <a:pt x="63500" y="227013"/>
                  <a:pt x="257175" y="314325"/>
                </a:cubicBezTo>
                <a:cubicBezTo>
                  <a:pt x="450850" y="401637"/>
                  <a:pt x="1162050" y="523875"/>
                  <a:pt x="1162050" y="523875"/>
                </a:cubicBezTo>
                <a:cubicBezTo>
                  <a:pt x="1492250" y="600075"/>
                  <a:pt x="2068513" y="654050"/>
                  <a:pt x="2238375" y="771525"/>
                </a:cubicBezTo>
                <a:cubicBezTo>
                  <a:pt x="2408237" y="889000"/>
                  <a:pt x="2294731" y="1058862"/>
                  <a:pt x="2181225" y="1228725"/>
                </a:cubicBezTo>
              </a:path>
            </a:pathLst>
          </a:custGeom>
          <a:noFill/>
          <a:ln w="9525">
            <a:solidFill>
              <a:srgbClr val="C0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786856" y="1365920"/>
            <a:ext cx="79791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/>
            <a:r>
              <a:rPr lang="ko-KR" altLang="en-US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예제 </a:t>
            </a:r>
            <a:r>
              <a:rPr lang="en-US" altLang="ko-KR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4–3</a:t>
            </a:r>
            <a:r>
              <a:rPr lang="ko-KR" altLang="en-US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의 </a:t>
            </a:r>
            <a:r>
              <a:rPr lang="en-US" altLang="ko-KR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CSS3 </a:t>
            </a:r>
            <a:r>
              <a:rPr lang="ko-KR" altLang="en-US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스타일 시트를 </a:t>
            </a:r>
            <a:r>
              <a:rPr lang="en-US" altLang="ko-KR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mystyle.css </a:t>
            </a:r>
            <a:r>
              <a:rPr lang="ko-KR" altLang="en-US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파일에 저장하고</a:t>
            </a:r>
            <a:r>
              <a:rPr lang="en-US" altLang="ko-KR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, &lt;link&gt; </a:t>
            </a:r>
            <a:r>
              <a:rPr lang="ko-KR" altLang="en-US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태그로 불러 사용하도록 수정하라</a:t>
            </a:r>
            <a:r>
              <a:rPr lang="en-US" altLang="ko-KR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kern="0" spc="0" dirty="0">
              <a:solidFill>
                <a:schemeClr val="accent2">
                  <a:lumMod val="75000"/>
                </a:schemeClr>
              </a:solidFill>
              <a:effectLst/>
              <a:latin typeface="+mj-ea"/>
              <a:ea typeface="+mj-ea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3441" y="3705969"/>
            <a:ext cx="2624510" cy="2744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743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/>
              <a:t>4-6 @import</a:t>
            </a:r>
            <a:r>
              <a:rPr lang="ko-KR" altLang="en-US" dirty="0"/>
              <a:t>로 </a:t>
            </a:r>
            <a:r>
              <a:rPr lang="en-US" altLang="ko-KR" dirty="0"/>
              <a:t>CSS3 </a:t>
            </a:r>
            <a:r>
              <a:rPr lang="ko-KR" altLang="en-US" dirty="0"/>
              <a:t>파일 불러오기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14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492850" y="2852936"/>
            <a:ext cx="5112568" cy="332398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&lt;!DOCTYPE html&gt;</a:t>
            </a:r>
          </a:p>
          <a:p>
            <a:pPr defTabSz="180000"/>
            <a:r>
              <a:rPr lang="en-US" altLang="ko-KR" sz="1400" dirty="0"/>
              <a:t>&lt;html&gt;</a:t>
            </a:r>
          </a:p>
          <a:p>
            <a:pPr defTabSz="180000"/>
            <a:r>
              <a:rPr lang="en-US" altLang="ko-KR" sz="1400" dirty="0"/>
              <a:t>&lt;head&gt;</a:t>
            </a:r>
          </a:p>
          <a:p>
            <a:pPr defTabSz="180000"/>
            <a:r>
              <a:rPr lang="en-US" altLang="ko-KR" sz="1400" dirty="0"/>
              <a:t>&lt;title&gt;&amp;</a:t>
            </a:r>
            <a:r>
              <a:rPr lang="en-US" altLang="ko-KR" sz="1400" dirty="0" err="1"/>
              <a:t>lt</a:t>
            </a:r>
            <a:r>
              <a:rPr lang="en-US" altLang="ko-KR" sz="1400" dirty="0"/>
              <a:t>;@</a:t>
            </a:r>
            <a:r>
              <a:rPr lang="en-US" altLang="ko-KR" sz="1400" dirty="0" err="1"/>
              <a:t>import&amp;gt</a:t>
            </a:r>
            <a:r>
              <a:rPr lang="en-US" altLang="ko-KR" sz="1400" dirty="0"/>
              <a:t>;</a:t>
            </a:r>
            <a:r>
              <a:rPr lang="ko-KR" altLang="en-US" sz="1400" dirty="0"/>
              <a:t>로 외부 스타일 불러오기</a:t>
            </a:r>
            <a:r>
              <a:rPr lang="en-US" altLang="ko-KR" sz="1400" dirty="0"/>
              <a:t>&lt;/title&gt;</a:t>
            </a:r>
          </a:p>
          <a:p>
            <a:pPr defTabSz="180000"/>
            <a:r>
              <a:rPr lang="en-US" altLang="ko-KR" sz="1400" b="1" dirty="0"/>
              <a:t>&lt;style&gt;</a:t>
            </a:r>
          </a:p>
          <a:p>
            <a:pPr defTabSz="180000"/>
            <a:r>
              <a:rPr lang="en-US" altLang="ko-KR" sz="1400" b="1" dirty="0" smtClean="0"/>
              <a:t>	</a:t>
            </a:r>
            <a:r>
              <a:rPr lang="en-US" altLang="ko-KR" sz="1400" b="1" dirty="0" smtClean="0">
                <a:solidFill>
                  <a:schemeClr val="accent2">
                    <a:lumMod val="75000"/>
                  </a:schemeClr>
                </a:solidFill>
              </a:rPr>
              <a:t>@</a:t>
            </a:r>
            <a:r>
              <a:rPr lang="en-US" altLang="ko-KR" sz="1400" b="1" dirty="0">
                <a:solidFill>
                  <a:schemeClr val="accent2">
                    <a:lumMod val="75000"/>
                  </a:schemeClr>
                </a:solidFill>
              </a:rPr>
              <a:t>import </a:t>
            </a:r>
            <a:r>
              <a:rPr lang="en-US" altLang="ko-KR" sz="1400" b="1" dirty="0" err="1">
                <a:solidFill>
                  <a:schemeClr val="accent2">
                    <a:lumMod val="75000"/>
                  </a:schemeClr>
                </a:solidFill>
              </a:rPr>
              <a:t>url</a:t>
            </a:r>
            <a:r>
              <a:rPr lang="en-US" altLang="ko-KR" sz="1400" b="1" dirty="0">
                <a:solidFill>
                  <a:schemeClr val="accent2">
                    <a:lumMod val="75000"/>
                  </a:schemeClr>
                </a:solidFill>
              </a:rPr>
              <a:t>(mystyle.css);</a:t>
            </a:r>
          </a:p>
          <a:p>
            <a:pPr defTabSz="180000"/>
            <a:r>
              <a:rPr lang="en-US" altLang="ko-KR" sz="1400" b="1" dirty="0"/>
              <a:t>&lt;/style&gt;</a:t>
            </a:r>
          </a:p>
          <a:p>
            <a:pPr defTabSz="180000"/>
            <a:r>
              <a:rPr lang="en-US" altLang="ko-KR" sz="1400" dirty="0"/>
              <a:t>&lt;/head&gt;</a:t>
            </a:r>
          </a:p>
          <a:p>
            <a:pPr defTabSz="180000"/>
            <a:r>
              <a:rPr lang="en-US" altLang="ko-KR" sz="1400" dirty="0"/>
              <a:t>&lt;body&gt;</a:t>
            </a:r>
          </a:p>
          <a:p>
            <a:pPr defTabSz="180000"/>
            <a:r>
              <a:rPr lang="en-US" altLang="ko-KR" sz="1400" dirty="0"/>
              <a:t>&lt;h3&gt;</a:t>
            </a:r>
            <a:r>
              <a:rPr lang="ko-KR" altLang="en-US" sz="1400" dirty="0" err="1"/>
              <a:t>소연재</a:t>
            </a:r>
            <a:r>
              <a:rPr lang="en-US" altLang="ko-KR" sz="1400" dirty="0"/>
              <a:t>&lt;/h3&gt;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&lt;p&gt;</a:t>
            </a:r>
            <a:r>
              <a:rPr lang="ko-KR" altLang="en-US" sz="1400" dirty="0"/>
              <a:t>저는 체조 선수 </a:t>
            </a:r>
            <a:r>
              <a:rPr lang="ko-KR" altLang="en-US" sz="1400" dirty="0" err="1"/>
              <a:t>소연재입니다</a:t>
            </a:r>
            <a:r>
              <a:rPr lang="en-US" altLang="ko-KR" sz="1400" dirty="0"/>
              <a:t>. </a:t>
            </a:r>
            <a:r>
              <a:rPr lang="ko-KR" altLang="en-US" sz="1400" dirty="0"/>
              <a:t>음악을 들으면서 </a:t>
            </a:r>
            <a:r>
              <a:rPr lang="ko-KR" altLang="en-US" sz="1400" dirty="0" err="1"/>
              <a:t>책읽기를</a:t>
            </a:r>
            <a:r>
              <a:rPr lang="ko-KR" altLang="en-US" sz="1400" dirty="0"/>
              <a:t> 좋아합니다</a:t>
            </a:r>
            <a:r>
              <a:rPr lang="en-US" altLang="ko-KR" sz="1400" dirty="0" smtClean="0"/>
              <a:t>. </a:t>
            </a:r>
            <a:r>
              <a:rPr lang="ko-KR" altLang="en-US" sz="1400" dirty="0" smtClean="0"/>
              <a:t>김치 </a:t>
            </a:r>
            <a:r>
              <a:rPr lang="ko-KR" altLang="en-US" sz="1400" dirty="0"/>
              <a:t>찌개와 막국수 무척 좋아합니다</a:t>
            </a:r>
            <a:r>
              <a:rPr lang="en-US" altLang="ko-KR" sz="1400" dirty="0"/>
              <a:t>.&lt;/p&gt;</a:t>
            </a:r>
          </a:p>
          <a:p>
            <a:pPr defTabSz="180000"/>
            <a:r>
              <a:rPr lang="en-US" altLang="ko-KR" sz="1400" dirty="0"/>
              <a:t>&lt;/body&gt;</a:t>
            </a:r>
          </a:p>
          <a:p>
            <a:pPr defTabSz="180000"/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  <p:sp>
        <p:nvSpPr>
          <p:cNvPr id="8" name="직사각형 7"/>
          <p:cNvSpPr/>
          <p:nvPr/>
        </p:nvSpPr>
        <p:spPr>
          <a:xfrm>
            <a:off x="2216415" y="1385173"/>
            <a:ext cx="127008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400" b="1" dirty="0" smtClean="0"/>
              <a:t>mystyle.css</a:t>
            </a:r>
            <a:endParaRPr lang="en-US" altLang="ko-KR" sz="1400" b="1" dirty="0"/>
          </a:p>
        </p:txBody>
      </p:sp>
      <p:sp>
        <p:nvSpPr>
          <p:cNvPr id="11" name="자유형 10"/>
          <p:cNvSpPr/>
          <p:nvPr/>
        </p:nvSpPr>
        <p:spPr>
          <a:xfrm>
            <a:off x="276827" y="2493168"/>
            <a:ext cx="504056" cy="1583903"/>
          </a:xfrm>
          <a:custGeom>
            <a:avLst/>
            <a:gdLst>
              <a:gd name="connsiteX0" fmla="*/ 376265 w 376265"/>
              <a:gd name="connsiteY0" fmla="*/ 1905000 h 1905000"/>
              <a:gd name="connsiteX1" fmla="*/ 52415 w 376265"/>
              <a:gd name="connsiteY1" fmla="*/ 1438275 h 1905000"/>
              <a:gd name="connsiteX2" fmla="*/ 14315 w 376265"/>
              <a:gd name="connsiteY2" fmla="*/ 695325 h 1905000"/>
              <a:gd name="connsiteX3" fmla="*/ 195290 w 376265"/>
              <a:gd name="connsiteY3" fmla="*/ 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6265" h="1905000">
                <a:moveTo>
                  <a:pt x="376265" y="1905000"/>
                </a:moveTo>
                <a:cubicBezTo>
                  <a:pt x="244502" y="1772443"/>
                  <a:pt x="112740" y="1639887"/>
                  <a:pt x="52415" y="1438275"/>
                </a:cubicBezTo>
                <a:cubicBezTo>
                  <a:pt x="-7910" y="1236662"/>
                  <a:pt x="-9497" y="935037"/>
                  <a:pt x="14315" y="695325"/>
                </a:cubicBezTo>
                <a:cubicBezTo>
                  <a:pt x="38127" y="455613"/>
                  <a:pt x="116708" y="227806"/>
                  <a:pt x="195290" y="0"/>
                </a:cubicBezTo>
              </a:path>
            </a:pathLst>
          </a:custGeom>
          <a:noFill/>
          <a:ln w="9525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15" name="직사각형 14"/>
          <p:cNvSpPr/>
          <p:nvPr/>
        </p:nvSpPr>
        <p:spPr>
          <a:xfrm>
            <a:off x="557417" y="1662172"/>
            <a:ext cx="5040940" cy="95410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400" dirty="0"/>
              <a:t>/* mystyle.css */</a:t>
            </a:r>
          </a:p>
          <a:p>
            <a:pPr defTabSz="180000" fontAlgn="base" latinLnBrk="0"/>
            <a:r>
              <a:rPr lang="en-US" altLang="ko-KR" sz="1400" dirty="0"/>
              <a:t>body { </a:t>
            </a:r>
            <a:r>
              <a:rPr lang="en-US" altLang="ko-KR" sz="1400" dirty="0" smtClean="0"/>
              <a:t>background-color : </a:t>
            </a:r>
            <a:r>
              <a:rPr lang="en-US" altLang="ko-KR" sz="1400" dirty="0"/>
              <a:t>linen; </a:t>
            </a:r>
            <a:r>
              <a:rPr lang="en-US" altLang="ko-KR" sz="1400" dirty="0" smtClean="0"/>
              <a:t>color : </a:t>
            </a:r>
            <a:r>
              <a:rPr lang="en-US" altLang="ko-KR" sz="1400" dirty="0" err="1"/>
              <a:t>blueviolet</a:t>
            </a:r>
            <a:r>
              <a:rPr lang="en-US" altLang="ko-KR" sz="1400" dirty="0"/>
              <a:t>; </a:t>
            </a:r>
            <a:endParaRPr lang="en-US" altLang="ko-KR" sz="1400" dirty="0" smtClean="0"/>
          </a:p>
          <a:p>
            <a:pPr defTabSz="180000" fontAlgn="base" latinLnBrk="0"/>
            <a:r>
              <a:rPr lang="en-US" altLang="ko-KR" sz="1400" dirty="0"/>
              <a:t>	</a:t>
            </a:r>
            <a:r>
              <a:rPr lang="en-US" altLang="ko-KR" sz="1400" dirty="0" smtClean="0"/>
              <a:t>		margin-left : </a:t>
            </a:r>
            <a:r>
              <a:rPr lang="en-US" altLang="ko-KR" sz="1400" dirty="0"/>
              <a:t>30px; </a:t>
            </a:r>
            <a:r>
              <a:rPr lang="en-US" altLang="ko-KR" sz="1400" dirty="0" smtClean="0"/>
              <a:t>margin-right : </a:t>
            </a:r>
            <a:r>
              <a:rPr lang="en-US" altLang="ko-KR" sz="1400" dirty="0"/>
              <a:t>30px; }</a:t>
            </a:r>
          </a:p>
          <a:p>
            <a:pPr defTabSz="180000" fontAlgn="base" latinLnBrk="0"/>
            <a:r>
              <a:rPr lang="en-US" altLang="ko-KR" sz="1400" dirty="0"/>
              <a:t>h3 { </a:t>
            </a:r>
            <a:r>
              <a:rPr lang="en-US" altLang="ko-KR" sz="1400" dirty="0" smtClean="0"/>
              <a:t>text-align : </a:t>
            </a:r>
            <a:r>
              <a:rPr lang="en-US" altLang="ko-KR" sz="1400" dirty="0"/>
              <a:t>center; </a:t>
            </a:r>
            <a:r>
              <a:rPr lang="en-US" altLang="ko-KR" sz="1400" dirty="0" smtClean="0"/>
              <a:t>color : </a:t>
            </a:r>
            <a:r>
              <a:rPr lang="en-US" altLang="ko-KR" sz="1400" dirty="0" err="1"/>
              <a:t>darkred</a:t>
            </a:r>
            <a:r>
              <a:rPr lang="en-US" altLang="ko-KR" sz="1400" dirty="0"/>
              <a:t>; }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3344" y="3049418"/>
            <a:ext cx="2802704" cy="2931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380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CSS3 </a:t>
            </a:r>
            <a:r>
              <a:rPr lang="ko-KR" altLang="en-US" dirty="0" smtClean="0"/>
              <a:t>규칙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스타일 상속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altLang="ko-KR" dirty="0" smtClean="0"/>
              <a:t>CSS3 </a:t>
            </a:r>
            <a:r>
              <a:rPr lang="ko-KR" altLang="en-US" dirty="0" smtClean="0"/>
              <a:t>스타일은 부모 태그로부터 상속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부모 태그</a:t>
            </a:r>
            <a:r>
              <a:rPr lang="en-US" altLang="ko-KR" dirty="0" smtClean="0"/>
              <a:t>(</a:t>
            </a:r>
            <a:r>
              <a:rPr lang="ko-KR" altLang="en-US" dirty="0" smtClean="0"/>
              <a:t>부모 요소</a:t>
            </a:r>
            <a:r>
              <a:rPr lang="en-US" altLang="ko-KR" dirty="0" smtClean="0"/>
              <a:t>)</a:t>
            </a:r>
          </a:p>
          <a:p>
            <a:pPr lvl="2"/>
            <a:r>
              <a:rPr lang="ko-KR" altLang="en-US" dirty="0" smtClean="0"/>
              <a:t>자신을 둘러싸는 태그</a:t>
            </a:r>
            <a:endParaRPr lang="en-US" altLang="ko-KR" dirty="0" smtClean="0"/>
          </a:p>
          <a:p>
            <a:pPr lvl="2"/>
            <a:endParaRPr lang="en-US" altLang="ko-KR" dirty="0"/>
          </a:p>
          <a:p>
            <a:pPr lvl="1"/>
            <a:r>
              <a:rPr lang="ko-KR" altLang="en-US" dirty="0" smtClean="0"/>
              <a:t>예</a:t>
            </a:r>
            <a:r>
              <a:rPr lang="en-US" altLang="ko-KR" dirty="0" smtClean="0"/>
              <a:t>) 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2"/>
            <a:r>
              <a:rPr lang="en-US" altLang="ko-KR" dirty="0" smtClean="0"/>
              <a:t>&lt;p&gt; </a:t>
            </a:r>
            <a:r>
              <a:rPr lang="ko-KR" altLang="en-US" dirty="0" smtClean="0"/>
              <a:t>태그는 </a:t>
            </a:r>
            <a:r>
              <a:rPr lang="en-US" altLang="ko-KR" dirty="0" smtClean="0"/>
              <a:t>&lt;</a:t>
            </a:r>
            <a:r>
              <a:rPr lang="en-US" altLang="ko-KR" dirty="0" err="1" smtClean="0"/>
              <a:t>em</a:t>
            </a:r>
            <a:r>
              <a:rPr lang="en-US" altLang="ko-KR" dirty="0" smtClean="0"/>
              <a:t>&gt;</a:t>
            </a:r>
            <a:r>
              <a:rPr lang="ko-KR" altLang="en-US" dirty="0" smtClean="0"/>
              <a:t>의 부모 태그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&lt;</a:t>
            </a:r>
            <a:r>
              <a:rPr lang="en-US" altLang="ko-KR" dirty="0" err="1"/>
              <a:t>em</a:t>
            </a:r>
            <a:r>
              <a:rPr lang="en-US" altLang="ko-KR" dirty="0"/>
              <a:t>&gt; </a:t>
            </a:r>
            <a:r>
              <a:rPr lang="ko-KR" altLang="en-US" dirty="0" smtClean="0"/>
              <a:t>태그의 출력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글자 </a:t>
            </a:r>
            <a:r>
              <a:rPr lang="ko-KR" altLang="en-US" dirty="0"/>
              <a:t>크기는 </a:t>
            </a:r>
            <a:r>
              <a:rPr lang="en-US" altLang="ko-KR" dirty="0" smtClean="0"/>
              <a:t>25px, </a:t>
            </a:r>
            <a:r>
              <a:rPr lang="ko-KR" altLang="en-US" dirty="0"/>
              <a:t>글자 색은 </a:t>
            </a:r>
            <a:r>
              <a:rPr lang="ko-KR" altLang="en-US" dirty="0" smtClean="0"/>
              <a:t>부모 </a:t>
            </a:r>
            <a:r>
              <a:rPr lang="en-US" altLang="ko-KR" dirty="0"/>
              <a:t>&lt;p&gt; </a:t>
            </a:r>
            <a:r>
              <a:rPr lang="ko-KR" altLang="en-US" dirty="0"/>
              <a:t>태그를 상속받아 </a:t>
            </a:r>
            <a:r>
              <a:rPr lang="en-US" altLang="ko-KR" dirty="0" smtClean="0"/>
              <a:t>green</a:t>
            </a:r>
            <a:endParaRPr lang="ko-KR" altLang="en-US" dirty="0"/>
          </a:p>
          <a:p>
            <a:pPr lvl="2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15</a:t>
            </a:fld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1763688" y="2924944"/>
            <a:ext cx="5184576" cy="83099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&lt;p style="</a:t>
            </a:r>
            <a:r>
              <a:rPr lang="en-US" altLang="ko-KR" sz="1600" kern="0" dirty="0" err="1">
                <a:solidFill>
                  <a:srgbClr val="000000"/>
                </a:solidFill>
                <a:latin typeface="+mj-ea"/>
                <a:ea typeface="+mj-ea"/>
              </a:rPr>
              <a:t>color:green</a:t>
            </a:r>
            <a:r>
              <a:rPr lang="en-US" altLang="ko-KR" sz="1600" kern="0" dirty="0" smtClean="0">
                <a:solidFill>
                  <a:srgbClr val="000000"/>
                </a:solidFill>
                <a:latin typeface="+mj-ea"/>
                <a:ea typeface="+mj-ea"/>
              </a:rPr>
              <a:t>"&gt;</a:t>
            </a:r>
            <a:r>
              <a:rPr lang="ko-KR" altLang="en-US" sz="1600" kern="0" dirty="0" smtClean="0">
                <a:solidFill>
                  <a:srgbClr val="000000"/>
                </a:solidFill>
                <a:latin typeface="+mj-ea"/>
                <a:ea typeface="+mj-ea"/>
              </a:rPr>
              <a:t>안녕하세요 </a:t>
            </a:r>
            <a:endParaRPr lang="ko-KR" altLang="en-US" sz="16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/>
            <a:r>
              <a:rPr lang="ko-KR" altLang="en-US" sz="16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600" b="1" kern="0" dirty="0">
                <a:solidFill>
                  <a:srgbClr val="000000"/>
                </a:solidFill>
                <a:latin typeface="+mj-ea"/>
                <a:ea typeface="+mj-ea"/>
              </a:rPr>
              <a:t>&lt;</a:t>
            </a:r>
            <a:r>
              <a:rPr lang="en-US" altLang="ko-KR" sz="1600" b="1" kern="0" dirty="0" err="1">
                <a:solidFill>
                  <a:srgbClr val="000000"/>
                </a:solidFill>
                <a:latin typeface="+mj-ea"/>
                <a:ea typeface="+mj-ea"/>
              </a:rPr>
              <a:t>em</a:t>
            </a:r>
            <a:r>
              <a:rPr lang="en-US" altLang="ko-KR" sz="1600" b="1" kern="0" dirty="0">
                <a:solidFill>
                  <a:srgbClr val="000000"/>
                </a:solidFill>
                <a:latin typeface="+mj-ea"/>
                <a:ea typeface="+mj-ea"/>
              </a:rPr>
              <a:t> style=“font-size:25px”&gt;</a:t>
            </a:r>
            <a:r>
              <a:rPr lang="ko-KR" altLang="en-US" sz="1600" b="1" kern="0" dirty="0">
                <a:solidFill>
                  <a:srgbClr val="000000"/>
                </a:solidFill>
                <a:latin typeface="+mj-ea"/>
                <a:ea typeface="+mj-ea"/>
              </a:rPr>
              <a:t>자식입니다</a:t>
            </a:r>
            <a:r>
              <a:rPr lang="en-US" altLang="ko-KR" sz="1600" b="1" kern="0" dirty="0">
                <a:solidFill>
                  <a:srgbClr val="000000"/>
                </a:solidFill>
                <a:latin typeface="+mj-ea"/>
                <a:ea typeface="+mj-ea"/>
              </a:rPr>
              <a:t>&lt;/</a:t>
            </a:r>
            <a:r>
              <a:rPr lang="en-US" altLang="ko-KR" sz="1600" b="1" kern="0" dirty="0" err="1">
                <a:solidFill>
                  <a:srgbClr val="000000"/>
                </a:solidFill>
                <a:latin typeface="+mj-ea"/>
                <a:ea typeface="+mj-ea"/>
              </a:rPr>
              <a:t>em</a:t>
            </a:r>
            <a:r>
              <a:rPr lang="en-US" altLang="ko-KR" sz="1600" b="1" kern="0" dirty="0">
                <a:solidFill>
                  <a:srgbClr val="000000"/>
                </a:solidFill>
                <a:latin typeface="+mj-ea"/>
                <a:ea typeface="+mj-ea"/>
              </a:rPr>
              <a:t>&gt;</a:t>
            </a:r>
          </a:p>
          <a:p>
            <a:pPr marL="190500" defTabSz="180000" fontAlgn="base" latinLnBrk="0"/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&lt;/p&gt;</a:t>
            </a:r>
          </a:p>
        </p:txBody>
      </p:sp>
    </p:spTree>
    <p:extLst>
      <p:ext uri="{BB962C8B-B14F-4D97-AF65-F5344CB8AC3E}">
        <p14:creationId xmlns:p14="http://schemas.microsoft.com/office/powerpoint/2010/main" val="2871263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3848" y="2060848"/>
            <a:ext cx="2304256" cy="2195107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/>
              <a:t>4–7 </a:t>
            </a:r>
            <a:r>
              <a:rPr lang="ko-KR" altLang="en-US" dirty="0"/>
              <a:t>부모 스타일 상속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16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629312" y="2060848"/>
            <a:ext cx="4608512" cy="246221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&lt;!DOCTYPE html&gt;</a:t>
            </a:r>
          </a:p>
          <a:p>
            <a:pPr defTabSz="180000"/>
            <a:r>
              <a:rPr lang="en-US" altLang="ko-KR" sz="1400" dirty="0"/>
              <a:t>&lt;html&gt;</a:t>
            </a:r>
          </a:p>
          <a:p>
            <a:pPr defTabSz="180000"/>
            <a:r>
              <a:rPr lang="en-US" altLang="ko-KR" sz="1400" dirty="0"/>
              <a:t>&lt;head&gt;&lt;title&gt;</a:t>
            </a:r>
            <a:r>
              <a:rPr lang="ko-KR" altLang="en-US" sz="1400" dirty="0"/>
              <a:t>부모 스타일 상속</a:t>
            </a:r>
            <a:r>
              <a:rPr lang="en-US" altLang="ko-KR" sz="1400" dirty="0"/>
              <a:t>&lt;/title&gt;&lt;/head&gt;</a:t>
            </a:r>
          </a:p>
          <a:p>
            <a:pPr defTabSz="180000"/>
            <a:r>
              <a:rPr lang="en-US" altLang="ko-KR" sz="1400" dirty="0"/>
              <a:t>&lt;body&gt;</a:t>
            </a:r>
          </a:p>
          <a:p>
            <a:pPr defTabSz="180000"/>
            <a:r>
              <a:rPr lang="en-US" altLang="ko-KR" sz="1400" dirty="0"/>
              <a:t>&lt;h3&gt;</a:t>
            </a:r>
            <a:r>
              <a:rPr lang="ko-KR" altLang="en-US" sz="1400" dirty="0"/>
              <a:t>부모 스타일 상속</a:t>
            </a:r>
            <a:r>
              <a:rPr lang="en-US" altLang="ko-KR" sz="1400" dirty="0"/>
              <a:t>&lt;/h3&gt;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b="1" dirty="0"/>
              <a:t>&lt;p style="</a:t>
            </a:r>
            <a:r>
              <a:rPr lang="en-US" altLang="ko-KR" sz="1400" b="1" dirty="0" err="1" smtClean="0"/>
              <a:t>color:green</a:t>
            </a:r>
            <a:r>
              <a:rPr lang="en-US" altLang="ko-KR" sz="1400" b="1" dirty="0"/>
              <a:t>"&gt;</a:t>
            </a:r>
            <a:r>
              <a:rPr lang="ko-KR" altLang="en-US" sz="1400" b="1" dirty="0"/>
              <a:t>자식 태그는 부모의 스타일을</a:t>
            </a:r>
          </a:p>
          <a:p>
            <a:pPr defTabSz="180000"/>
            <a:r>
              <a:rPr lang="en-US" altLang="ko-KR" sz="1400" b="1" dirty="0"/>
              <a:t>	</a:t>
            </a:r>
            <a:r>
              <a:rPr lang="en-US" altLang="ko-KR" sz="1400" b="1" dirty="0" smtClean="0">
                <a:solidFill>
                  <a:schemeClr val="accent2">
                    <a:lumMod val="75000"/>
                  </a:schemeClr>
                </a:solidFill>
              </a:rPr>
              <a:t>&lt;</a:t>
            </a:r>
            <a:r>
              <a:rPr lang="en-US" altLang="ko-KR" sz="1400" b="1" dirty="0" err="1">
                <a:solidFill>
                  <a:schemeClr val="accent2">
                    <a:lumMod val="75000"/>
                  </a:schemeClr>
                </a:solidFill>
              </a:rPr>
              <a:t>em</a:t>
            </a:r>
            <a:r>
              <a:rPr lang="en-US" altLang="ko-KR" sz="1400" b="1" dirty="0">
                <a:solidFill>
                  <a:schemeClr val="accent2">
                    <a:lumMod val="75000"/>
                  </a:schemeClr>
                </a:solidFill>
              </a:rPr>
              <a:t> style="</a:t>
            </a:r>
            <a:r>
              <a:rPr lang="en-US" altLang="ko-KR" sz="1400" b="1" dirty="0" smtClean="0">
                <a:solidFill>
                  <a:schemeClr val="accent2">
                    <a:lumMod val="75000"/>
                  </a:schemeClr>
                </a:solidFill>
              </a:rPr>
              <a:t>font-size:25px</a:t>
            </a:r>
            <a:r>
              <a:rPr lang="en-US" altLang="ko-KR" sz="1400" b="1" dirty="0">
                <a:solidFill>
                  <a:schemeClr val="accent2">
                    <a:lumMod val="75000"/>
                  </a:schemeClr>
                </a:solidFill>
              </a:rPr>
              <a:t>"&gt;</a:t>
            </a:r>
            <a:r>
              <a:rPr lang="ko-KR" altLang="en-US" sz="1400" b="1" dirty="0">
                <a:solidFill>
                  <a:schemeClr val="accent2">
                    <a:lumMod val="75000"/>
                  </a:schemeClr>
                </a:solidFill>
              </a:rPr>
              <a:t>상속</a:t>
            </a:r>
            <a:r>
              <a:rPr lang="en-US" altLang="ko-KR" sz="1400" b="1" dirty="0">
                <a:solidFill>
                  <a:schemeClr val="accent2">
                    <a:lumMod val="75000"/>
                  </a:schemeClr>
                </a:solidFill>
              </a:rPr>
              <a:t>&lt;/</a:t>
            </a:r>
            <a:r>
              <a:rPr lang="en-US" altLang="ko-KR" sz="1400" b="1" dirty="0" err="1">
                <a:solidFill>
                  <a:schemeClr val="accent2">
                    <a:lumMod val="75000"/>
                  </a:schemeClr>
                </a:solidFill>
              </a:rPr>
              <a:t>em</a:t>
            </a:r>
            <a:r>
              <a:rPr lang="en-US" altLang="ko-KR" sz="1400" b="1" dirty="0">
                <a:solidFill>
                  <a:schemeClr val="accent2">
                    <a:lumMod val="75000"/>
                  </a:schemeClr>
                </a:solidFill>
              </a:rPr>
              <a:t>&gt;</a:t>
            </a:r>
            <a:r>
              <a:rPr lang="ko-KR" altLang="en-US" sz="1400" b="1" dirty="0"/>
              <a:t>받는다</a:t>
            </a:r>
            <a:r>
              <a:rPr lang="en-US" altLang="ko-KR" sz="1400" b="1" dirty="0" smtClean="0"/>
              <a:t>.</a:t>
            </a:r>
          </a:p>
          <a:p>
            <a:pPr defTabSz="180000"/>
            <a:r>
              <a:rPr lang="en-US" altLang="ko-KR" sz="1400" b="1" dirty="0" smtClean="0"/>
              <a:t>&lt;/</a:t>
            </a:r>
            <a:r>
              <a:rPr lang="en-US" altLang="ko-KR" sz="1400" b="1" dirty="0"/>
              <a:t>p&gt;</a:t>
            </a:r>
          </a:p>
          <a:p>
            <a:pPr defTabSz="180000"/>
            <a:r>
              <a:rPr lang="en-US" altLang="ko-KR" sz="1400" dirty="0"/>
              <a:t>&lt;/body&gt;</a:t>
            </a:r>
          </a:p>
          <a:p>
            <a:pPr defTabSz="180000"/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  <p:sp>
        <p:nvSpPr>
          <p:cNvPr id="7" name="모서리가 둥근 사각형 설명선 6"/>
          <p:cNvSpPr/>
          <p:nvPr/>
        </p:nvSpPr>
        <p:spPr>
          <a:xfrm>
            <a:off x="5527456" y="4274967"/>
            <a:ext cx="2305039" cy="425705"/>
          </a:xfrm>
          <a:prstGeom prst="wedgeRoundRectCallout">
            <a:avLst>
              <a:gd name="adj1" fmla="val -28965"/>
              <a:gd name="adj2" fmla="val -4455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0000"/>
            <a:r>
              <a:rPr lang="ko-KR" altLang="en-US" sz="1050" dirty="0" smtClean="0">
                <a:solidFill>
                  <a:schemeClr val="tx1"/>
                </a:solidFill>
              </a:rPr>
              <a:t>부모</a:t>
            </a:r>
            <a:r>
              <a:rPr lang="en-US" altLang="ko-KR" sz="1050" dirty="0" smtClean="0">
                <a:solidFill>
                  <a:schemeClr val="tx1"/>
                </a:solidFill>
              </a:rPr>
              <a:t>(&lt;p&gt;)</a:t>
            </a:r>
            <a:r>
              <a:rPr lang="ko-KR" altLang="en-US" sz="1050" dirty="0" smtClean="0">
                <a:solidFill>
                  <a:schemeClr val="tx1"/>
                </a:solidFill>
              </a:rPr>
              <a:t>의 스타일 </a:t>
            </a:r>
            <a:r>
              <a:rPr lang="en-US" altLang="ko-KR" sz="1050" dirty="0" smtClean="0">
                <a:solidFill>
                  <a:schemeClr val="tx1"/>
                </a:solidFill>
              </a:rPr>
              <a:t>color: green</a:t>
            </a:r>
            <a:r>
              <a:rPr lang="ko-KR" altLang="en-US" sz="1050" dirty="0" smtClean="0">
                <a:solidFill>
                  <a:schemeClr val="tx1"/>
                </a:solidFill>
              </a:rPr>
              <a:t>을 상속받아 초록색으로 출력</a:t>
            </a:r>
            <a:endParaRPr lang="en-US" altLang="ko-KR" sz="1050" dirty="0">
              <a:solidFill>
                <a:schemeClr val="tx1"/>
              </a:solidFill>
            </a:endParaRPr>
          </a:p>
        </p:txBody>
      </p:sp>
      <p:sp>
        <p:nvSpPr>
          <p:cNvPr id="6" name="타원 5"/>
          <p:cNvSpPr/>
          <p:nvPr/>
        </p:nvSpPr>
        <p:spPr>
          <a:xfrm>
            <a:off x="5556747" y="3764491"/>
            <a:ext cx="432048" cy="288032"/>
          </a:xfrm>
          <a:prstGeom prst="ellipse">
            <a:avLst/>
          </a:prstGeom>
          <a:noFill/>
          <a:ln w="9525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자유형 7"/>
          <p:cNvSpPr/>
          <p:nvPr/>
        </p:nvSpPr>
        <p:spPr>
          <a:xfrm>
            <a:off x="5863602" y="3986935"/>
            <a:ext cx="187947" cy="371570"/>
          </a:xfrm>
          <a:custGeom>
            <a:avLst/>
            <a:gdLst>
              <a:gd name="connsiteX0" fmla="*/ 16497 w 187947"/>
              <a:gd name="connsiteY0" fmla="*/ 342995 h 371570"/>
              <a:gd name="connsiteX1" fmla="*/ 16497 w 187947"/>
              <a:gd name="connsiteY1" fmla="*/ 95 h 371570"/>
              <a:gd name="connsiteX2" fmla="*/ 187947 w 187947"/>
              <a:gd name="connsiteY2" fmla="*/ 371570 h 371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7947" h="371570">
                <a:moveTo>
                  <a:pt x="16497" y="342995"/>
                </a:moveTo>
                <a:cubicBezTo>
                  <a:pt x="2209" y="169164"/>
                  <a:pt x="-12078" y="-4667"/>
                  <a:pt x="16497" y="95"/>
                </a:cubicBezTo>
                <a:cubicBezTo>
                  <a:pt x="45072" y="4857"/>
                  <a:pt x="116509" y="188213"/>
                  <a:pt x="187947" y="371570"/>
                </a:cubicBezTo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사각형 설명선 9"/>
          <p:cNvSpPr/>
          <p:nvPr/>
        </p:nvSpPr>
        <p:spPr>
          <a:xfrm>
            <a:off x="2933568" y="3938919"/>
            <a:ext cx="971572" cy="368954"/>
          </a:xfrm>
          <a:prstGeom prst="wedgeRoundRectCallout">
            <a:avLst>
              <a:gd name="adj1" fmla="val -40110"/>
              <a:gd name="adj2" fmla="val -8621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0000"/>
            <a:r>
              <a:rPr lang="en-US" altLang="ko-KR" sz="1050" dirty="0" smtClean="0">
                <a:solidFill>
                  <a:schemeClr val="tx1"/>
                </a:solidFill>
              </a:rPr>
              <a:t>&lt;</a:t>
            </a:r>
            <a:r>
              <a:rPr lang="en-US" altLang="ko-KR" sz="1050" dirty="0" err="1" smtClean="0">
                <a:solidFill>
                  <a:schemeClr val="tx1"/>
                </a:solidFill>
              </a:rPr>
              <a:t>em</a:t>
            </a:r>
            <a:r>
              <a:rPr lang="en-US" altLang="ko-KR" sz="1050" dirty="0" smtClean="0">
                <a:solidFill>
                  <a:schemeClr val="tx1"/>
                </a:solidFill>
              </a:rPr>
              <a:t>&gt;</a:t>
            </a:r>
            <a:r>
              <a:rPr lang="ko-KR" altLang="en-US" sz="1050" dirty="0" smtClean="0">
                <a:solidFill>
                  <a:schemeClr val="tx1"/>
                </a:solidFill>
              </a:rPr>
              <a:t>은 </a:t>
            </a:r>
            <a:endParaRPr lang="en-US" altLang="ko-KR" sz="1050" dirty="0" smtClean="0">
              <a:solidFill>
                <a:schemeClr val="tx1"/>
              </a:solidFill>
            </a:endParaRPr>
          </a:p>
          <a:p>
            <a:pPr defTabSz="180000"/>
            <a:r>
              <a:rPr lang="en-US" altLang="ko-KR" sz="1050" dirty="0" smtClean="0">
                <a:solidFill>
                  <a:schemeClr val="tx1"/>
                </a:solidFill>
              </a:rPr>
              <a:t>&lt;p&gt;</a:t>
            </a:r>
            <a:r>
              <a:rPr lang="ko-KR" altLang="en-US" sz="1050" dirty="0" smtClean="0">
                <a:solidFill>
                  <a:schemeClr val="tx1"/>
                </a:solidFill>
              </a:rPr>
              <a:t>의 자식</a:t>
            </a:r>
            <a:endParaRPr lang="en-US" altLang="ko-KR" sz="1050" dirty="0">
              <a:solidFill>
                <a:schemeClr val="tx1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524675" y="1456489"/>
            <a:ext cx="777686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YDVYGOStd11"/>
              </a:rPr>
              <a:t>이 예제는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YDVYGOStd11"/>
              </a:rPr>
              <a:t>&lt;</a:t>
            </a:r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  <a:latin typeface="YDVYGOStd11"/>
              </a:rPr>
              <a:t>em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YDVYGOStd11"/>
              </a:rPr>
              <a:t>&gt;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YDVYGOStd11"/>
              </a:rPr>
              <a:t>태그가 부모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YDVYGOStd11"/>
              </a:rPr>
              <a:t>&lt;p&gt;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YDVYGOStd11"/>
              </a:rPr>
              <a:t>태그의 스타일을 상속받는 사례를 보여준다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YDVYGOStd11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YDVYGOStd11"/>
            </a:endParaRPr>
          </a:p>
        </p:txBody>
      </p:sp>
    </p:spTree>
    <p:extLst>
      <p:ext uri="{BB962C8B-B14F-4D97-AF65-F5344CB8AC3E}">
        <p14:creationId xmlns:p14="http://schemas.microsoft.com/office/powerpoint/2010/main" val="3296004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CSS3 </a:t>
            </a:r>
            <a:r>
              <a:rPr lang="ko-KR" altLang="en-US" dirty="0" smtClean="0"/>
              <a:t>규칙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스타일 합치기와 </a:t>
            </a:r>
            <a:r>
              <a:rPr lang="ko-KR" altLang="en-US" dirty="0" err="1" smtClean="0"/>
              <a:t>오버라이딩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sz="quarter" idx="1"/>
          </p:nvPr>
        </p:nvSpPr>
        <p:spPr>
          <a:xfrm>
            <a:off x="609600" y="1412776"/>
            <a:ext cx="3886200" cy="4572000"/>
          </a:xfrm>
        </p:spPr>
        <p:txBody>
          <a:bodyPr/>
          <a:lstStyle/>
          <a:p>
            <a:r>
              <a:rPr lang="ko-KR" altLang="en-US" sz="1400" dirty="0" smtClean="0"/>
              <a:t>태그에 적용 가능한 스타일</a:t>
            </a:r>
            <a:endParaRPr lang="en-US" altLang="ko-KR" sz="1400" dirty="0" smtClean="0"/>
          </a:p>
          <a:p>
            <a:pPr lvl="1">
              <a:buSzPct val="100000"/>
              <a:buFont typeface="+mj-lt"/>
              <a:buAutoNum type="arabicPeriod"/>
            </a:pPr>
            <a:r>
              <a:rPr lang="ko-KR" altLang="en-US" sz="1200" dirty="0" smtClean="0"/>
              <a:t>브라우저의 디폴트 스타일</a:t>
            </a:r>
          </a:p>
          <a:p>
            <a:pPr lvl="1">
              <a:buSzPct val="100000"/>
              <a:buFont typeface="+mj-lt"/>
              <a:buAutoNum type="arabicPeriod"/>
            </a:pPr>
            <a:r>
              <a:rPr lang="ko-KR" altLang="en-US" sz="1200" dirty="0" smtClean="0"/>
              <a:t>스타일 시트 파일에 선언된 스타일</a:t>
            </a:r>
          </a:p>
          <a:p>
            <a:pPr lvl="1">
              <a:buSzPct val="100000"/>
              <a:buFont typeface="+mj-lt"/>
              <a:buAutoNum type="arabicPeriod"/>
            </a:pPr>
            <a:r>
              <a:rPr lang="en-US" altLang="ko-KR" sz="1200" dirty="0" smtClean="0"/>
              <a:t>&lt;style&gt;&lt;/style&gt; </a:t>
            </a:r>
            <a:r>
              <a:rPr lang="ko-KR" altLang="en-US" sz="1200" dirty="0" smtClean="0"/>
              <a:t>태그에 선언된 스타일</a:t>
            </a:r>
          </a:p>
          <a:p>
            <a:pPr lvl="1">
              <a:buSzPct val="100000"/>
              <a:buFont typeface="+mj-lt"/>
              <a:buAutoNum type="arabicPeriod"/>
            </a:pPr>
            <a:r>
              <a:rPr lang="en-US" altLang="ko-KR" sz="1200" dirty="0" smtClean="0"/>
              <a:t>style </a:t>
            </a:r>
            <a:r>
              <a:rPr lang="ko-KR" altLang="en-US" sz="1200" dirty="0" smtClean="0"/>
              <a:t>속성에 선언된 스타일</a:t>
            </a:r>
          </a:p>
          <a:p>
            <a:endParaRPr lang="ko-KR" altLang="en-US" dirty="0"/>
          </a:p>
        </p:txBody>
      </p:sp>
      <p:sp>
        <p:nvSpPr>
          <p:cNvPr id="19" name="내용 개체 틀 18"/>
          <p:cNvSpPr>
            <a:spLocks noGrp="1"/>
          </p:cNvSpPr>
          <p:nvPr>
            <p:ph sz="quarter" idx="2"/>
          </p:nvPr>
        </p:nvSpPr>
        <p:spPr>
          <a:xfrm>
            <a:off x="4844901" y="1412776"/>
            <a:ext cx="3886200" cy="4572000"/>
          </a:xfrm>
        </p:spPr>
        <p:txBody>
          <a:bodyPr>
            <a:normAutofit/>
          </a:bodyPr>
          <a:lstStyle/>
          <a:p>
            <a:r>
              <a:rPr lang="ko-KR" altLang="en-US" sz="1400" dirty="0" smtClean="0"/>
              <a:t>스타일 합치기</a:t>
            </a:r>
            <a:r>
              <a:rPr lang="en-US" altLang="ko-KR" sz="1400" dirty="0" smtClean="0"/>
              <a:t>(cascading)</a:t>
            </a:r>
            <a:r>
              <a:rPr lang="ko-KR" altLang="en-US" sz="1400" dirty="0" smtClean="0"/>
              <a:t>와 </a:t>
            </a:r>
            <a:r>
              <a:rPr lang="ko-KR" altLang="en-US" sz="1400" dirty="0" err="1" smtClean="0"/>
              <a:t>오버라이딩</a:t>
            </a:r>
            <a:r>
              <a:rPr lang="en-US" altLang="ko-KR" sz="1400" dirty="0" smtClean="0"/>
              <a:t>(overriding)</a:t>
            </a:r>
            <a:r>
              <a:rPr lang="ko-KR" altLang="en-US" sz="1400" dirty="0" smtClean="0"/>
              <a:t>이란</a:t>
            </a:r>
            <a:r>
              <a:rPr lang="en-US" altLang="ko-KR" sz="1400" dirty="0" smtClean="0"/>
              <a:t>?</a:t>
            </a:r>
            <a:endParaRPr lang="ko-KR" altLang="en-US" sz="1400" dirty="0" smtClean="0"/>
          </a:p>
          <a:p>
            <a:pPr lvl="1"/>
            <a:r>
              <a:rPr lang="ko-KR" altLang="en-US" sz="1200" dirty="0" smtClean="0"/>
              <a:t>태그에 적용되는 모든 스타일이 합쳐지고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동일한 스타일은 순위가 높은 스타일이 우선 적용되는 규칙</a:t>
            </a:r>
            <a:endParaRPr lang="ko-KR" altLang="en-US" sz="12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6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17</a:t>
            </a:fld>
            <a:endParaRPr lang="ko-KR" altLang="en-US" dirty="0"/>
          </a:p>
        </p:txBody>
      </p:sp>
      <p:grpSp>
        <p:nvGrpSpPr>
          <p:cNvPr id="8" name="그룹 7"/>
          <p:cNvGrpSpPr/>
          <p:nvPr/>
        </p:nvGrpSpPr>
        <p:grpSpPr>
          <a:xfrm>
            <a:off x="1259632" y="2852936"/>
            <a:ext cx="7416824" cy="3744416"/>
            <a:chOff x="1259632" y="2852936"/>
            <a:chExt cx="7416824" cy="3744416"/>
          </a:xfrm>
        </p:grpSpPr>
        <p:sp>
          <p:nvSpPr>
            <p:cNvPr id="36" name="아래쪽 화살표 35"/>
            <p:cNvSpPr/>
            <p:nvPr/>
          </p:nvSpPr>
          <p:spPr>
            <a:xfrm>
              <a:off x="5112094" y="3203003"/>
              <a:ext cx="189637" cy="3044282"/>
            </a:xfrm>
            <a:prstGeom prst="down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2653317" y="4654877"/>
              <a:ext cx="3142819" cy="64633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defTabSz="180000" fontAlgn="base" latinLnBrk="0"/>
              <a:r>
                <a:rPr lang="en-US" altLang="ko-KR" sz="1200" dirty="0" smtClean="0"/>
                <a:t>&lt;</a:t>
              </a:r>
              <a:r>
                <a:rPr lang="en-US" altLang="ko-KR" sz="1200" dirty="0"/>
                <a:t>style&gt;</a:t>
              </a:r>
              <a:endParaRPr lang="ko-KR" altLang="en-US" sz="1200" dirty="0"/>
            </a:p>
            <a:p>
              <a:pPr defTabSz="180000" fontAlgn="base" latinLnBrk="0"/>
              <a:r>
                <a:rPr lang="en-US" altLang="ko-KR" sz="1200" b="1" dirty="0" smtClean="0"/>
                <a:t>p</a:t>
              </a:r>
              <a:r>
                <a:rPr lang="ko-KR" altLang="en-US" sz="1200" b="1" dirty="0" smtClean="0"/>
                <a:t> </a:t>
              </a:r>
              <a:r>
                <a:rPr lang="en-US" altLang="ko-KR" sz="1200" b="1" dirty="0"/>
                <a:t>{ </a:t>
              </a:r>
              <a:r>
                <a:rPr lang="en-US" altLang="ko-KR" sz="1200" b="1" dirty="0" smtClean="0"/>
                <a:t>color : blue;  </a:t>
              </a:r>
              <a:r>
                <a:rPr lang="en-US" altLang="ko-KR" sz="1200" strike="sngStrike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font-size : 12px;</a:t>
              </a:r>
              <a:r>
                <a:rPr lang="en-US" altLang="ko-KR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lang="en-US" altLang="ko-KR" sz="1200" b="1" dirty="0" smtClean="0"/>
                <a:t>}</a:t>
              </a:r>
            </a:p>
            <a:p>
              <a:pPr defTabSz="180000" fontAlgn="base" latinLnBrk="0"/>
              <a:r>
                <a:rPr lang="en-US" altLang="ko-KR" sz="1200" dirty="0" smtClean="0"/>
                <a:t>&lt;/</a:t>
              </a:r>
              <a:r>
                <a:rPr lang="en-US" altLang="ko-KR" sz="1200" dirty="0"/>
                <a:t>style</a:t>
              </a:r>
              <a:r>
                <a:rPr lang="en-US" altLang="ko-KR" sz="1200" dirty="0" smtClean="0"/>
                <a:t>&gt;</a:t>
              </a:r>
              <a:endParaRPr lang="ko-KR" altLang="en-US" sz="1200" dirty="0"/>
            </a:p>
          </p:txBody>
        </p:sp>
        <p:sp>
          <p:nvSpPr>
            <p:cNvPr id="28" name="모서리가 둥근 직사각형 27"/>
            <p:cNvSpPr/>
            <p:nvPr/>
          </p:nvSpPr>
          <p:spPr>
            <a:xfrm>
              <a:off x="3088635" y="3331974"/>
              <a:ext cx="2707501" cy="306467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B0F0"/>
              </a:solidFill>
            </a:ln>
          </p:spPr>
          <p:txBody>
            <a:bodyPr wrap="square">
              <a:spAutoFit/>
            </a:bodyPr>
            <a:lstStyle/>
            <a:p>
              <a:pPr fontAlgn="base" latinLnBrk="0"/>
              <a:r>
                <a:rPr lang="en-US" altLang="ko-KR" sz="1200" b="1" dirty="0"/>
                <a:t>p { </a:t>
              </a:r>
              <a:r>
                <a:rPr lang="en-US" altLang="ko-KR" sz="1200" strike="sngStrike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color : black</a:t>
              </a:r>
              <a:r>
                <a:rPr lang="en-US" altLang="ko-KR" sz="1200" strike="sngStrike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;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lang="en-US" altLang="ko-KR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 </a:t>
              </a:r>
              <a:r>
                <a:rPr lang="en-US" altLang="ko-KR" sz="1200" strike="sngStrike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font-size : 16px;</a:t>
              </a:r>
              <a:r>
                <a:rPr lang="en-US" altLang="ko-KR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lang="en-US" altLang="ko-KR" sz="1200" b="1" dirty="0" smtClean="0"/>
                <a:t>}</a:t>
              </a:r>
              <a:endParaRPr lang="en-US" altLang="ko-KR" sz="1200" b="1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336971" y="3331974"/>
              <a:ext cx="18325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 smtClean="0"/>
                <a:t>브라우저 디폴트 스타일</a:t>
              </a:r>
              <a:endParaRPr lang="ko-KR" altLang="en-US" sz="1200" dirty="0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2882203" y="4016097"/>
              <a:ext cx="2913933" cy="27699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altLang="ko-KR" sz="1200" b="1" dirty="0"/>
                <a:t>p</a:t>
              </a:r>
              <a:r>
                <a:rPr lang="en-US" altLang="ko-KR" sz="1200" dirty="0"/>
                <a:t> { </a:t>
              </a:r>
              <a:r>
                <a:rPr lang="en-US" altLang="ko-KR" sz="1200" b="1" dirty="0" smtClean="0"/>
                <a:t>background : </a:t>
              </a:r>
              <a:r>
                <a:rPr lang="en-US" altLang="ko-KR" sz="1200" b="1" dirty="0" err="1" smtClean="0"/>
                <a:t>mistyrose</a:t>
              </a:r>
              <a:r>
                <a:rPr lang="en-US" altLang="ko-KR" sz="1200" b="1" dirty="0" smtClean="0"/>
                <a:t>; </a:t>
              </a:r>
              <a:r>
                <a:rPr lang="en-US" altLang="ko-KR" sz="1200" dirty="0"/>
                <a:t>}</a:t>
              </a:r>
              <a:endParaRPr lang="ko-KR" altLang="en-US" sz="1200" dirty="0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1336971" y="4015175"/>
              <a:ext cx="974947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200" dirty="0"/>
                <a:t>external.css</a:t>
              </a:r>
              <a:endParaRPr lang="ko-KR" altLang="en-US" sz="1200" dirty="0"/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2231504" y="5693347"/>
              <a:ext cx="3564632" cy="27699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defTabSz="180000" fontAlgn="base" latinLnBrk="0"/>
              <a:r>
                <a:rPr lang="en-US" altLang="ko-KR" sz="1200" b="1" dirty="0" smtClean="0"/>
                <a:t>&lt;</a:t>
              </a:r>
              <a:r>
                <a:rPr lang="en-US" altLang="ko-KR" sz="1200" b="1" dirty="0"/>
                <a:t>p style="font-size: 25px"</a:t>
              </a:r>
              <a:r>
                <a:rPr lang="en-US" altLang="ko-KR" sz="1200" dirty="0"/>
                <a:t>&gt;</a:t>
              </a:r>
              <a:r>
                <a:rPr lang="ko-KR" altLang="en-US" sz="1200" dirty="0"/>
                <a:t>안녕하세요</a:t>
              </a:r>
              <a:r>
                <a:rPr lang="en-US" altLang="ko-KR" sz="1200" b="1" dirty="0"/>
                <a:t>&lt;/p</a:t>
              </a:r>
              <a:r>
                <a:rPr lang="en-US" altLang="ko-KR" sz="1200" b="1" dirty="0" smtClean="0"/>
                <a:t>&gt;</a:t>
              </a:r>
              <a:endParaRPr lang="en-US" altLang="ko-KR" sz="1200" b="1" dirty="0"/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1336971" y="4839542"/>
              <a:ext cx="7152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200" dirty="0" smtClean="0"/>
                <a:t>&lt;style</a:t>
              </a:r>
              <a:r>
                <a:rPr lang="en-US" altLang="ko-KR" sz="1200" dirty="0"/>
                <a:t>&gt;</a:t>
              </a:r>
              <a:endParaRPr lang="ko-KR" altLang="en-US" sz="1200" dirty="0"/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1336971" y="5645872"/>
              <a:ext cx="885179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200" dirty="0" smtClean="0"/>
                <a:t>style </a:t>
              </a:r>
              <a:r>
                <a:rPr lang="ko-KR" altLang="en-US" sz="1200" dirty="0" smtClean="0"/>
                <a:t>속성</a:t>
              </a:r>
              <a:endParaRPr lang="ko-KR" altLang="en-US" sz="1200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968284" y="6265729"/>
              <a:ext cx="104387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 smtClean="0">
                  <a:solidFill>
                    <a:srgbClr val="00B050"/>
                  </a:solidFill>
                </a:rPr>
                <a:t>우선</a:t>
              </a:r>
              <a:r>
                <a:rPr lang="en-US" altLang="ko-KR" sz="1000" dirty="0" smtClean="0">
                  <a:solidFill>
                    <a:srgbClr val="00B050"/>
                  </a:solidFill>
                </a:rPr>
                <a:t> </a:t>
              </a:r>
              <a:r>
                <a:rPr lang="ko-KR" altLang="en-US" sz="1000" dirty="0" smtClean="0">
                  <a:solidFill>
                    <a:srgbClr val="00B050"/>
                  </a:solidFill>
                </a:rPr>
                <a:t>순위 높음</a:t>
              </a:r>
              <a:endParaRPr lang="ko-KR" altLang="en-US" sz="1000" dirty="0">
                <a:solidFill>
                  <a:srgbClr val="00B050"/>
                </a:solidFill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4931529" y="2918759"/>
              <a:ext cx="104387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 smtClean="0">
                  <a:solidFill>
                    <a:srgbClr val="00B050"/>
                  </a:solidFill>
                </a:rPr>
                <a:t>우선</a:t>
              </a:r>
              <a:r>
                <a:rPr lang="en-US" altLang="ko-KR" sz="1000" dirty="0" smtClean="0">
                  <a:solidFill>
                    <a:srgbClr val="00B050"/>
                  </a:solidFill>
                </a:rPr>
                <a:t> </a:t>
              </a:r>
              <a:r>
                <a:rPr lang="ko-KR" altLang="en-US" sz="1000" dirty="0" smtClean="0">
                  <a:solidFill>
                    <a:srgbClr val="00B050"/>
                  </a:solidFill>
                </a:rPr>
                <a:t>순위 낮음</a:t>
              </a:r>
              <a:endParaRPr lang="ko-KR" altLang="en-US" sz="1000" dirty="0">
                <a:solidFill>
                  <a:srgbClr val="00B050"/>
                </a:solidFill>
              </a:endParaRPr>
            </a:p>
          </p:txBody>
        </p:sp>
        <p:sp>
          <p:nvSpPr>
            <p:cNvPr id="41" name="타원 40"/>
            <p:cNvSpPr/>
            <p:nvPr/>
          </p:nvSpPr>
          <p:spPr>
            <a:xfrm>
              <a:off x="3088635" y="5693346"/>
              <a:ext cx="1094543" cy="276999"/>
            </a:xfrm>
            <a:prstGeom prst="ellipse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타원 41"/>
            <p:cNvSpPr/>
            <p:nvPr/>
          </p:nvSpPr>
          <p:spPr>
            <a:xfrm>
              <a:off x="2987825" y="4835088"/>
              <a:ext cx="864096" cy="276999"/>
            </a:xfrm>
            <a:prstGeom prst="ellipse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타원 42"/>
            <p:cNvSpPr/>
            <p:nvPr/>
          </p:nvSpPr>
          <p:spPr>
            <a:xfrm>
              <a:off x="3220075" y="4015174"/>
              <a:ext cx="2204933" cy="276999"/>
            </a:xfrm>
            <a:prstGeom prst="ellipse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모서리가 둥근 직사각형 43"/>
            <p:cNvSpPr/>
            <p:nvPr/>
          </p:nvSpPr>
          <p:spPr>
            <a:xfrm>
              <a:off x="1259632" y="2852936"/>
              <a:ext cx="4824536" cy="3744416"/>
            </a:xfrm>
            <a:prstGeom prst="roundRect">
              <a:avLst>
                <a:gd name="adj" fmla="val 3175"/>
              </a:avLst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오른쪽 화살표 45"/>
            <p:cNvSpPr/>
            <p:nvPr/>
          </p:nvSpPr>
          <p:spPr>
            <a:xfrm>
              <a:off x="6129996" y="4571773"/>
              <a:ext cx="531300" cy="219610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" name="자유형 1"/>
            <p:cNvSpPr/>
            <p:nvPr/>
          </p:nvSpPr>
          <p:spPr>
            <a:xfrm>
              <a:off x="2753990" y="3534122"/>
              <a:ext cx="703957" cy="1390650"/>
            </a:xfrm>
            <a:custGeom>
              <a:avLst/>
              <a:gdLst>
                <a:gd name="connsiteX0" fmla="*/ 265807 w 703957"/>
                <a:gd name="connsiteY0" fmla="*/ 1390650 h 1390650"/>
                <a:gd name="connsiteX1" fmla="*/ 18157 w 703957"/>
                <a:gd name="connsiteY1" fmla="*/ 657225 h 1390650"/>
                <a:gd name="connsiteX2" fmla="*/ 703957 w 703957"/>
                <a:gd name="connsiteY2" fmla="*/ 0 h 13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03957" h="1390650">
                  <a:moveTo>
                    <a:pt x="265807" y="1390650"/>
                  </a:moveTo>
                  <a:cubicBezTo>
                    <a:pt x="105469" y="1139825"/>
                    <a:pt x="-54868" y="889000"/>
                    <a:pt x="18157" y="657225"/>
                  </a:cubicBezTo>
                  <a:cubicBezTo>
                    <a:pt x="91182" y="425450"/>
                    <a:pt x="397569" y="212725"/>
                    <a:pt x="703957" y="0"/>
                  </a:cubicBezTo>
                </a:path>
              </a:pathLst>
            </a:custGeom>
            <a:noFill/>
            <a:ln w="19050">
              <a:solidFill>
                <a:schemeClr val="accent2">
                  <a:lumMod val="75000"/>
                </a:schemeClr>
              </a:solidFill>
              <a:prstDash val="sysDot"/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자유형 4"/>
            <p:cNvSpPr/>
            <p:nvPr/>
          </p:nvSpPr>
          <p:spPr>
            <a:xfrm>
              <a:off x="3991347" y="5010497"/>
              <a:ext cx="750657" cy="723900"/>
            </a:xfrm>
            <a:custGeom>
              <a:avLst/>
              <a:gdLst>
                <a:gd name="connsiteX0" fmla="*/ 0 w 750657"/>
                <a:gd name="connsiteY0" fmla="*/ 723900 h 723900"/>
                <a:gd name="connsiteX1" fmla="*/ 714375 w 750657"/>
                <a:gd name="connsiteY1" fmla="*/ 266700 h 723900"/>
                <a:gd name="connsiteX2" fmla="*/ 581025 w 750657"/>
                <a:gd name="connsiteY2" fmla="*/ 0 h 723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0657" h="723900">
                  <a:moveTo>
                    <a:pt x="0" y="723900"/>
                  </a:moveTo>
                  <a:cubicBezTo>
                    <a:pt x="308769" y="555625"/>
                    <a:pt x="617538" y="387350"/>
                    <a:pt x="714375" y="266700"/>
                  </a:cubicBezTo>
                  <a:cubicBezTo>
                    <a:pt x="811212" y="146050"/>
                    <a:pt x="696118" y="73025"/>
                    <a:pt x="581025" y="0"/>
                  </a:cubicBezTo>
                </a:path>
              </a:pathLst>
            </a:custGeom>
            <a:noFill/>
            <a:ln w="19050">
              <a:solidFill>
                <a:schemeClr val="accent2">
                  <a:lumMod val="75000"/>
                </a:schemeClr>
              </a:solidFill>
              <a:prstDash val="sysDot"/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자유형 5"/>
            <p:cNvSpPr/>
            <p:nvPr/>
          </p:nvSpPr>
          <p:spPr>
            <a:xfrm>
              <a:off x="4562847" y="3543647"/>
              <a:ext cx="1199077" cy="1419225"/>
            </a:xfrm>
            <a:custGeom>
              <a:avLst/>
              <a:gdLst>
                <a:gd name="connsiteX0" fmla="*/ 0 w 1199077"/>
                <a:gd name="connsiteY0" fmla="*/ 1419225 h 1419225"/>
                <a:gd name="connsiteX1" fmla="*/ 1190625 w 1199077"/>
                <a:gd name="connsiteY1" fmla="*/ 742950 h 1419225"/>
                <a:gd name="connsiteX2" fmla="*/ 438150 w 1199077"/>
                <a:gd name="connsiteY2" fmla="*/ 0 h 1419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99077" h="1419225">
                  <a:moveTo>
                    <a:pt x="0" y="1419225"/>
                  </a:moveTo>
                  <a:cubicBezTo>
                    <a:pt x="558800" y="1199356"/>
                    <a:pt x="1117600" y="979487"/>
                    <a:pt x="1190625" y="742950"/>
                  </a:cubicBezTo>
                  <a:cubicBezTo>
                    <a:pt x="1263650" y="506412"/>
                    <a:pt x="850900" y="253206"/>
                    <a:pt x="438150" y="0"/>
                  </a:cubicBezTo>
                </a:path>
              </a:pathLst>
            </a:custGeom>
            <a:noFill/>
            <a:ln w="19050">
              <a:solidFill>
                <a:schemeClr val="accent2">
                  <a:lumMod val="75000"/>
                </a:schemeClr>
              </a:solidFill>
              <a:prstDash val="sysDot"/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6729611" y="4383527"/>
              <a:ext cx="1872208" cy="646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chemeClr val="accent1"/>
              </a:solidFill>
            </a:ln>
          </p:spPr>
          <p:txBody>
            <a:bodyPr wrap="square">
              <a:spAutoFit/>
            </a:bodyPr>
            <a:lstStyle/>
            <a:p>
              <a:pPr defTabSz="180000"/>
              <a:r>
                <a:rPr lang="en-US" altLang="ko-KR" sz="1200" dirty="0" smtClean="0"/>
                <a:t>background: </a:t>
              </a:r>
              <a:r>
                <a:rPr lang="en-US" altLang="ko-KR" sz="1200" dirty="0" err="1" smtClean="0"/>
                <a:t>mistyrose</a:t>
              </a:r>
              <a:r>
                <a:rPr lang="en-US" altLang="ko-KR" sz="1200" dirty="0" smtClean="0"/>
                <a:t>;</a:t>
              </a:r>
            </a:p>
            <a:p>
              <a:pPr defTabSz="180000"/>
              <a:r>
                <a:rPr lang="en-US" altLang="ko-KR" sz="1200" dirty="0" smtClean="0"/>
                <a:t>color </a:t>
              </a:r>
              <a:r>
                <a:rPr lang="en-US" altLang="ko-KR" sz="1200" dirty="0"/>
                <a:t>: blue;</a:t>
              </a:r>
            </a:p>
            <a:p>
              <a:pPr defTabSz="180000"/>
              <a:r>
                <a:rPr lang="en-US" altLang="ko-KR" sz="1200" dirty="0" smtClean="0"/>
                <a:t>font-size : 25px;</a:t>
              </a:r>
              <a:endParaRPr lang="ko-KR" altLang="en-US" sz="1200" dirty="0"/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6732240" y="3861048"/>
              <a:ext cx="1944216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180000" fontAlgn="base" latinLnBrk="0"/>
              <a:r>
                <a:rPr lang="en-US" altLang="ko-KR" sz="1200" dirty="0" smtClean="0">
                  <a:solidFill>
                    <a:srgbClr val="FF0000"/>
                  </a:solidFill>
                </a:rPr>
                <a:t>&lt;p&gt;</a:t>
              </a:r>
              <a:r>
                <a:rPr lang="ko-KR" altLang="en-US" sz="1200" dirty="0">
                  <a:solidFill>
                    <a:srgbClr val="FF0000"/>
                  </a:solidFill>
                </a:rPr>
                <a:t>안녕하세요</a:t>
              </a:r>
              <a:r>
                <a:rPr lang="en-US" altLang="ko-KR" sz="1200" dirty="0">
                  <a:solidFill>
                    <a:srgbClr val="FF0000"/>
                  </a:solidFill>
                </a:rPr>
                <a:t>&lt;/p</a:t>
              </a:r>
              <a:r>
                <a:rPr lang="en-US" altLang="ko-KR" sz="1200" dirty="0" smtClean="0">
                  <a:solidFill>
                    <a:srgbClr val="FF0000"/>
                  </a:solidFill>
                </a:rPr>
                <a:t>&gt;</a:t>
              </a:r>
              <a:r>
                <a:rPr lang="ko-KR" altLang="en-US" sz="1200" dirty="0" smtClean="0">
                  <a:solidFill>
                    <a:srgbClr val="FF0000"/>
                  </a:solidFill>
                </a:rPr>
                <a:t>의</a:t>
              </a:r>
              <a:endParaRPr lang="en-US" altLang="ko-KR" sz="1200" dirty="0" smtClean="0">
                <a:solidFill>
                  <a:srgbClr val="FF0000"/>
                </a:solidFill>
              </a:endParaRPr>
            </a:p>
            <a:p>
              <a:pPr defTabSz="180000" fontAlgn="base" latinLnBrk="0"/>
              <a:r>
                <a:rPr lang="ko-KR" altLang="en-US" sz="1200" dirty="0" smtClean="0">
                  <a:solidFill>
                    <a:srgbClr val="FF0000"/>
                  </a:solidFill>
                </a:rPr>
                <a:t>    최종 스타일 시트</a:t>
              </a:r>
              <a:endParaRPr lang="en-US" altLang="ko-KR" sz="1200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54107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555373" y="1178105"/>
            <a:ext cx="4320480" cy="286232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&lt;head&gt;&lt;title&gt;</a:t>
            </a:r>
            <a:r>
              <a:rPr lang="ko-KR" altLang="en-US" sz="1200" dirty="0"/>
              <a:t>스타일 합치기 및 </a:t>
            </a:r>
            <a:r>
              <a:rPr lang="ko-KR" altLang="en-US" sz="1200" dirty="0" err="1"/>
              <a:t>오버라이딩</a:t>
            </a:r>
            <a:r>
              <a:rPr lang="en-US" altLang="ko-KR" sz="1200" dirty="0"/>
              <a:t>&lt;/title&gt;</a:t>
            </a:r>
          </a:p>
          <a:p>
            <a:pPr defTabSz="180000"/>
            <a:r>
              <a:rPr lang="en-US" altLang="ko-KR" sz="1200" b="1" dirty="0"/>
              <a:t>&lt;link </a:t>
            </a:r>
            <a:r>
              <a:rPr lang="en-US" altLang="ko-KR" sz="1200" dirty="0"/>
              <a:t>type="text/</a:t>
            </a:r>
            <a:r>
              <a:rPr lang="en-US" altLang="ko-KR" sz="1200" dirty="0" err="1"/>
              <a:t>css</a:t>
            </a:r>
            <a:r>
              <a:rPr lang="en-US" altLang="ko-KR" sz="1200" dirty="0"/>
              <a:t>" </a:t>
            </a:r>
            <a:r>
              <a:rPr lang="en-US" altLang="ko-KR" sz="1200" dirty="0" err="1"/>
              <a:t>rel</a:t>
            </a:r>
            <a:r>
              <a:rPr lang="en-US" altLang="ko-KR" sz="1200" dirty="0"/>
              <a:t>="stylesheet" </a:t>
            </a:r>
            <a:r>
              <a:rPr lang="en-US" altLang="ko-KR" sz="1200" dirty="0" err="1"/>
              <a:t>href</a:t>
            </a:r>
            <a:r>
              <a:rPr lang="en-US" altLang="ko-KR" sz="1200" dirty="0"/>
              <a:t>="</a:t>
            </a:r>
            <a:r>
              <a:rPr lang="en-US" altLang="ko-KR" sz="1200" b="1" dirty="0"/>
              <a:t>external.css</a:t>
            </a:r>
            <a:r>
              <a:rPr lang="en-US" altLang="ko-KR" sz="1200" dirty="0"/>
              <a:t>"</a:t>
            </a:r>
            <a:r>
              <a:rPr lang="en-US" altLang="ko-KR" sz="1200" b="1" dirty="0"/>
              <a:t>&gt;</a:t>
            </a:r>
          </a:p>
          <a:p>
            <a:pPr defTabSz="180000"/>
            <a:r>
              <a:rPr lang="en-US" altLang="ko-KR" sz="1200" dirty="0"/>
              <a:t>&lt;style&gt;</a:t>
            </a:r>
          </a:p>
          <a:p>
            <a:pPr defTabSz="180000"/>
            <a:r>
              <a:rPr lang="en-US" altLang="ko-KR" sz="1200" b="1" dirty="0"/>
              <a:t>p { </a:t>
            </a:r>
            <a:r>
              <a:rPr lang="en-US" altLang="ko-KR" sz="1200" b="1" dirty="0" smtClean="0"/>
              <a:t>color : blue</a:t>
            </a:r>
            <a:r>
              <a:rPr lang="en-US" altLang="ko-KR" sz="1200" b="1" dirty="0"/>
              <a:t>; </a:t>
            </a:r>
            <a:r>
              <a:rPr lang="en-US" altLang="ko-KR" sz="1200" b="1" dirty="0" smtClean="0"/>
              <a:t>font-size : </a:t>
            </a:r>
            <a:r>
              <a:rPr lang="en-US" altLang="ko-KR" sz="1200" b="1" dirty="0"/>
              <a:t>12px; }</a:t>
            </a:r>
          </a:p>
          <a:p>
            <a:pPr defTabSz="180000"/>
            <a:r>
              <a:rPr lang="en-US" altLang="ko-KR" sz="1200" dirty="0"/>
              <a:t>&lt;/style&gt;</a:t>
            </a:r>
          </a:p>
          <a:p>
            <a:pPr defTabSz="180000"/>
            <a:r>
              <a:rPr lang="en-US" altLang="ko-KR" sz="1200" dirty="0"/>
              <a:t>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smtClean="0"/>
              <a:t>h3&gt;p </a:t>
            </a:r>
            <a:r>
              <a:rPr lang="ko-KR" altLang="en-US" sz="1200" dirty="0" smtClean="0"/>
              <a:t>태그에 중첩된 스타일</a:t>
            </a:r>
            <a:r>
              <a:rPr lang="en-US" altLang="ko-KR" sz="1200" dirty="0" smtClean="0"/>
              <a:t>&lt;/</a:t>
            </a:r>
            <a:r>
              <a:rPr lang="en-US" altLang="ko-KR" sz="1200" dirty="0"/>
              <a:t>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smtClean="0"/>
              <a:t>p&gt;Hello, students!&lt;/</a:t>
            </a:r>
            <a:r>
              <a:rPr lang="en-US" altLang="ko-KR" sz="1200" dirty="0"/>
              <a:t>p&gt;</a:t>
            </a:r>
          </a:p>
          <a:p>
            <a:pPr defTabSz="180000"/>
            <a:r>
              <a:rPr lang="en-US" altLang="ko-KR" sz="1200" b="1" dirty="0" smtClean="0"/>
              <a:t>&lt;</a:t>
            </a:r>
            <a:r>
              <a:rPr lang="en-US" altLang="ko-KR" sz="1200" b="1" dirty="0"/>
              <a:t>p style="</a:t>
            </a:r>
            <a:r>
              <a:rPr lang="en-US" altLang="ko-KR" sz="1200" b="1" dirty="0" smtClean="0"/>
              <a:t>font-size:25px"</a:t>
            </a:r>
            <a:r>
              <a:rPr lang="en-US" altLang="ko-KR" sz="1200" dirty="0" smtClean="0"/>
              <a:t>&gt;</a:t>
            </a:r>
            <a:r>
              <a:rPr lang="ko-KR" altLang="en-US" sz="1200" dirty="0" smtClean="0"/>
              <a:t>안녕하세요 교수님</a:t>
            </a:r>
            <a:r>
              <a:rPr lang="en-US" altLang="ko-KR" sz="1200" dirty="0" smtClean="0"/>
              <a:t>!</a:t>
            </a:r>
            <a:r>
              <a:rPr lang="en-US" altLang="ko-KR" sz="1200" b="1" dirty="0" smtClean="0"/>
              <a:t>&lt;/</a:t>
            </a:r>
            <a:r>
              <a:rPr lang="en-US" altLang="ko-KR" sz="1200" b="1" dirty="0"/>
              <a:t>p&gt;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5767" y="3861048"/>
            <a:ext cx="2586291" cy="2858532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18</a:t>
            </a:fld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5973373" y="228600"/>
            <a:ext cx="3170627" cy="679450"/>
          </a:xfrm>
        </p:spPr>
        <p:txBody>
          <a:bodyPr>
            <a:noAutofit/>
          </a:bodyPr>
          <a:lstStyle/>
          <a:p>
            <a:pPr fontAlgn="base"/>
            <a:r>
              <a:rPr lang="ko-KR" altLang="en-US" sz="2400" dirty="0"/>
              <a:t>예제 </a:t>
            </a:r>
            <a:r>
              <a:rPr lang="en-US" altLang="ko-KR" sz="2400" dirty="0"/>
              <a:t>4–8 </a:t>
            </a:r>
            <a:r>
              <a:rPr lang="ko-KR" altLang="en-US" sz="2400" dirty="0"/>
              <a:t>여러 스타일 시트가 중첩되는 경우</a:t>
            </a:r>
          </a:p>
        </p:txBody>
      </p:sp>
      <p:sp>
        <p:nvSpPr>
          <p:cNvPr id="8" name="모서리가 둥근 직사각형 7"/>
          <p:cNvSpPr/>
          <p:nvPr/>
        </p:nvSpPr>
        <p:spPr>
          <a:xfrm>
            <a:off x="555374" y="418306"/>
            <a:ext cx="2545553" cy="306467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b="1" dirty="0"/>
              <a:t>p </a:t>
            </a:r>
            <a:r>
              <a:rPr lang="en-US" altLang="ko-KR" sz="1200" b="1" dirty="0" smtClean="0"/>
              <a:t>{ background : </a:t>
            </a:r>
            <a:r>
              <a:rPr lang="en-US" altLang="ko-KR" sz="1200" b="1" dirty="0" err="1" smtClean="0"/>
              <a:t>mistyrose</a:t>
            </a:r>
            <a:r>
              <a:rPr lang="en-US" altLang="ko-KR" sz="1200" b="1" dirty="0" smtClean="0"/>
              <a:t>; }</a:t>
            </a:r>
            <a:endParaRPr lang="ko-KR" altLang="en-US" sz="12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614595" y="141307"/>
            <a:ext cx="9749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external.css</a:t>
            </a:r>
            <a:endParaRPr lang="ko-KR" altLang="en-US" sz="1200" dirty="0"/>
          </a:p>
        </p:txBody>
      </p:sp>
      <p:sp>
        <p:nvSpPr>
          <p:cNvPr id="10" name="TextBox 9"/>
          <p:cNvSpPr txBox="1"/>
          <p:nvPr/>
        </p:nvSpPr>
        <p:spPr>
          <a:xfrm>
            <a:off x="547039" y="887862"/>
            <a:ext cx="9557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HTML </a:t>
            </a:r>
            <a:r>
              <a:rPr lang="ko-KR" altLang="en-US" sz="1200" dirty="0" smtClean="0"/>
              <a:t>파일</a:t>
            </a:r>
            <a:endParaRPr lang="ko-KR" altLang="en-US" sz="1200" dirty="0"/>
          </a:p>
        </p:txBody>
      </p:sp>
      <p:sp>
        <p:nvSpPr>
          <p:cNvPr id="15" name="자유형 14"/>
          <p:cNvSpPr/>
          <p:nvPr/>
        </p:nvSpPr>
        <p:spPr>
          <a:xfrm>
            <a:off x="364624" y="638598"/>
            <a:ext cx="319766" cy="5022650"/>
          </a:xfrm>
          <a:custGeom>
            <a:avLst/>
            <a:gdLst>
              <a:gd name="connsiteX0" fmla="*/ 232831 w 362860"/>
              <a:gd name="connsiteY0" fmla="*/ 0 h 4295164"/>
              <a:gd name="connsiteX1" fmla="*/ 23106 w 362860"/>
              <a:gd name="connsiteY1" fmla="*/ 436228 h 4295164"/>
              <a:gd name="connsiteX2" fmla="*/ 10522 w 362860"/>
              <a:gd name="connsiteY2" fmla="*/ 2122415 h 4295164"/>
              <a:gd name="connsiteX3" fmla="*/ 69245 w 362860"/>
              <a:gd name="connsiteY3" fmla="*/ 3884103 h 4295164"/>
              <a:gd name="connsiteX4" fmla="*/ 362860 w 362860"/>
              <a:gd name="connsiteY4" fmla="*/ 4295164 h 4295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2860" h="4295164">
                <a:moveTo>
                  <a:pt x="232831" y="0"/>
                </a:moveTo>
                <a:cubicBezTo>
                  <a:pt x="146494" y="41246"/>
                  <a:pt x="60158" y="82492"/>
                  <a:pt x="23106" y="436228"/>
                </a:cubicBezTo>
                <a:cubicBezTo>
                  <a:pt x="-13946" y="789964"/>
                  <a:pt x="2832" y="1547769"/>
                  <a:pt x="10522" y="2122415"/>
                </a:cubicBezTo>
                <a:cubicBezTo>
                  <a:pt x="18212" y="2697061"/>
                  <a:pt x="10522" y="3521978"/>
                  <a:pt x="69245" y="3884103"/>
                </a:cubicBezTo>
                <a:cubicBezTo>
                  <a:pt x="127968" y="4246228"/>
                  <a:pt x="245414" y="4270696"/>
                  <a:pt x="362860" y="4295164"/>
                </a:cubicBezTo>
              </a:path>
            </a:pathLst>
          </a:custGeom>
          <a:noFill/>
          <a:ln w="12700">
            <a:solidFill>
              <a:schemeClr val="accent4">
                <a:lumMod val="75000"/>
              </a:schemeClr>
            </a:solidFill>
            <a:prstDash val="sysDot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자유형 15"/>
          <p:cNvSpPr/>
          <p:nvPr/>
        </p:nvSpPr>
        <p:spPr>
          <a:xfrm>
            <a:off x="480021" y="2261869"/>
            <a:ext cx="204367" cy="3255363"/>
          </a:xfrm>
          <a:custGeom>
            <a:avLst/>
            <a:gdLst>
              <a:gd name="connsiteX0" fmla="*/ 146794 w 222295"/>
              <a:gd name="connsiteY0" fmla="*/ 0 h 2684477"/>
              <a:gd name="connsiteX1" fmla="*/ 4181 w 222295"/>
              <a:gd name="connsiteY1" fmla="*/ 658536 h 2684477"/>
              <a:gd name="connsiteX2" fmla="*/ 54515 w 222295"/>
              <a:gd name="connsiteY2" fmla="*/ 2160165 h 2684477"/>
              <a:gd name="connsiteX3" fmla="*/ 222295 w 222295"/>
              <a:gd name="connsiteY3" fmla="*/ 2684477 h 2684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295" h="2684477">
                <a:moveTo>
                  <a:pt x="146794" y="0"/>
                </a:moveTo>
                <a:cubicBezTo>
                  <a:pt x="83177" y="149254"/>
                  <a:pt x="19561" y="298509"/>
                  <a:pt x="4181" y="658536"/>
                </a:cubicBezTo>
                <a:cubicBezTo>
                  <a:pt x="-11199" y="1018563"/>
                  <a:pt x="18163" y="1822508"/>
                  <a:pt x="54515" y="2160165"/>
                </a:cubicBezTo>
                <a:cubicBezTo>
                  <a:pt x="90867" y="2497822"/>
                  <a:pt x="194332" y="2600587"/>
                  <a:pt x="222295" y="2684477"/>
                </a:cubicBezTo>
              </a:path>
            </a:pathLst>
          </a:custGeom>
          <a:noFill/>
          <a:ln w="12700">
            <a:solidFill>
              <a:schemeClr val="accent4">
                <a:lumMod val="75000"/>
              </a:schemeClr>
            </a:solidFill>
            <a:prstDash val="sysDot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자유형 20"/>
          <p:cNvSpPr/>
          <p:nvPr/>
        </p:nvSpPr>
        <p:spPr>
          <a:xfrm>
            <a:off x="3100927" y="548680"/>
            <a:ext cx="4207377" cy="5274732"/>
          </a:xfrm>
          <a:custGeom>
            <a:avLst/>
            <a:gdLst>
              <a:gd name="connsiteX0" fmla="*/ 0 w 3796889"/>
              <a:gd name="connsiteY0" fmla="*/ 3305 h 5070256"/>
              <a:gd name="connsiteX1" fmla="*/ 3192011 w 3796889"/>
              <a:gd name="connsiteY1" fmla="*/ 821232 h 5070256"/>
              <a:gd name="connsiteX2" fmla="*/ 3791824 w 3796889"/>
              <a:gd name="connsiteY2" fmla="*/ 5070256 h 5070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96889" h="5070256">
                <a:moveTo>
                  <a:pt x="0" y="3305"/>
                </a:moveTo>
                <a:cubicBezTo>
                  <a:pt x="1280020" y="-9978"/>
                  <a:pt x="2560040" y="-23260"/>
                  <a:pt x="3192011" y="821232"/>
                </a:cubicBezTo>
                <a:cubicBezTo>
                  <a:pt x="3823982" y="1665724"/>
                  <a:pt x="3807903" y="3367990"/>
                  <a:pt x="3791824" y="5070256"/>
                </a:cubicBezTo>
              </a:path>
            </a:pathLst>
          </a:custGeom>
          <a:noFill/>
          <a:ln w="12700">
            <a:solidFill>
              <a:schemeClr val="accent4">
                <a:lumMod val="75000"/>
              </a:schemeClr>
            </a:solidFill>
            <a:prstDash val="sysDot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자유형 21"/>
          <p:cNvSpPr/>
          <p:nvPr/>
        </p:nvSpPr>
        <p:spPr>
          <a:xfrm>
            <a:off x="4355000" y="3505734"/>
            <a:ext cx="2593264" cy="2299530"/>
          </a:xfrm>
          <a:custGeom>
            <a:avLst/>
            <a:gdLst>
              <a:gd name="connsiteX0" fmla="*/ 0 w 3207571"/>
              <a:gd name="connsiteY0" fmla="*/ 0 h 3410125"/>
              <a:gd name="connsiteX1" fmla="*/ 2705449 w 3207571"/>
              <a:gd name="connsiteY1" fmla="*/ 666925 h 3410125"/>
              <a:gd name="connsiteX2" fmla="*/ 3200400 w 3207571"/>
              <a:gd name="connsiteY2" fmla="*/ 3410125 h 3410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207571" h="3410125">
                <a:moveTo>
                  <a:pt x="0" y="0"/>
                </a:moveTo>
                <a:cubicBezTo>
                  <a:pt x="1086024" y="49285"/>
                  <a:pt x="2172049" y="98571"/>
                  <a:pt x="2705449" y="666925"/>
                </a:cubicBezTo>
                <a:cubicBezTo>
                  <a:pt x="3238849" y="1235279"/>
                  <a:pt x="3219624" y="2322702"/>
                  <a:pt x="3200400" y="3410125"/>
                </a:cubicBezTo>
              </a:path>
            </a:pathLst>
          </a:custGeom>
          <a:noFill/>
          <a:ln w="12700">
            <a:solidFill>
              <a:schemeClr val="accent4">
                <a:lumMod val="75000"/>
              </a:schemeClr>
            </a:solidFill>
            <a:prstDash val="sysDot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모서리가 둥근 사각형 설명선 16"/>
          <p:cNvSpPr/>
          <p:nvPr/>
        </p:nvSpPr>
        <p:spPr>
          <a:xfrm>
            <a:off x="684389" y="5296957"/>
            <a:ext cx="1636721" cy="569429"/>
          </a:xfrm>
          <a:prstGeom prst="wedgeRoundRectCallout">
            <a:avLst>
              <a:gd name="adj1" fmla="val -26458"/>
              <a:gd name="adj2" fmla="val -4530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0000"/>
            <a:r>
              <a:rPr lang="en-US" altLang="ko-KR" sz="1000" dirty="0" smtClean="0">
                <a:solidFill>
                  <a:schemeClr val="tx1"/>
                </a:solidFill>
              </a:rPr>
              <a:t>background : </a:t>
            </a:r>
            <a:r>
              <a:rPr lang="en-US" altLang="ko-KR" sz="1000" dirty="0" err="1" smtClean="0">
                <a:solidFill>
                  <a:schemeClr val="tx1"/>
                </a:solidFill>
              </a:rPr>
              <a:t>mistyrose</a:t>
            </a:r>
            <a:r>
              <a:rPr lang="en-US" altLang="ko-KR" sz="1000" dirty="0" smtClean="0">
                <a:solidFill>
                  <a:schemeClr val="tx1"/>
                </a:solidFill>
              </a:rPr>
              <a:t>;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defTabSz="180000"/>
            <a:r>
              <a:rPr lang="en-US" altLang="ko-KR" sz="1000" dirty="0" smtClean="0">
                <a:solidFill>
                  <a:schemeClr val="tx1"/>
                </a:solidFill>
              </a:rPr>
              <a:t>color : blue;</a:t>
            </a:r>
          </a:p>
          <a:p>
            <a:pPr defTabSz="180000"/>
            <a:r>
              <a:rPr lang="en-US" altLang="ko-KR" sz="1000" dirty="0" smtClean="0">
                <a:solidFill>
                  <a:schemeClr val="tx1"/>
                </a:solidFill>
              </a:rPr>
              <a:t>font-size : 12px;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18" name="모서리가 둥근 사각형 설명선 17"/>
          <p:cNvSpPr/>
          <p:nvPr/>
        </p:nvSpPr>
        <p:spPr>
          <a:xfrm>
            <a:off x="6576038" y="5805264"/>
            <a:ext cx="1621256" cy="539769"/>
          </a:xfrm>
          <a:prstGeom prst="wedgeRoundRectCallout">
            <a:avLst>
              <a:gd name="adj1" fmla="val -14782"/>
              <a:gd name="adj2" fmla="val -4915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0000"/>
            <a:r>
              <a:rPr lang="en-US" altLang="ko-KR" sz="1000" dirty="0" smtClean="0">
                <a:solidFill>
                  <a:schemeClr val="tx1"/>
                </a:solidFill>
              </a:rPr>
              <a:t>background : </a:t>
            </a:r>
            <a:r>
              <a:rPr lang="en-US" altLang="ko-KR" sz="1000" dirty="0" err="1" smtClean="0">
                <a:solidFill>
                  <a:schemeClr val="tx1"/>
                </a:solidFill>
              </a:rPr>
              <a:t>mistyrose</a:t>
            </a:r>
            <a:r>
              <a:rPr lang="en-US" altLang="ko-KR" sz="1000" dirty="0" smtClean="0">
                <a:solidFill>
                  <a:schemeClr val="tx1"/>
                </a:solidFill>
              </a:rPr>
              <a:t>;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defTabSz="180000"/>
            <a:r>
              <a:rPr lang="en-US" altLang="ko-KR" sz="1000" dirty="0" smtClean="0">
                <a:solidFill>
                  <a:schemeClr val="tx1"/>
                </a:solidFill>
              </a:rPr>
              <a:t>color : blue;</a:t>
            </a:r>
          </a:p>
          <a:p>
            <a:pPr defTabSz="180000"/>
            <a:r>
              <a:rPr lang="en-US" altLang="ko-KR" sz="1000" dirty="0" smtClean="0">
                <a:solidFill>
                  <a:schemeClr val="tx1"/>
                </a:solidFill>
              </a:rPr>
              <a:t>font-size : 25px;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cxnSp>
        <p:nvCxnSpPr>
          <p:cNvPr id="25" name="직선 화살표 연결선 24"/>
          <p:cNvCxnSpPr>
            <a:stCxn id="18" idx="1"/>
          </p:cNvCxnSpPr>
          <p:nvPr/>
        </p:nvCxnSpPr>
        <p:spPr>
          <a:xfrm flipH="1">
            <a:off x="5914666" y="6075149"/>
            <a:ext cx="661372" cy="18147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>
            <a:stCxn id="17" idx="3"/>
          </p:cNvCxnSpPr>
          <p:nvPr/>
        </p:nvCxnSpPr>
        <p:spPr>
          <a:xfrm flipV="1">
            <a:off x="2321110" y="5581671"/>
            <a:ext cx="968977" cy="1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7020273" y="1347443"/>
            <a:ext cx="216024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/>
            <a:r>
              <a:rPr lang="ko-KR" altLang="en-US" sz="1200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다음은 </a:t>
            </a:r>
            <a:r>
              <a:rPr lang="en-US" altLang="ko-KR" sz="1200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&lt;p&gt; </a:t>
            </a:r>
            <a:r>
              <a:rPr lang="ko-KR" altLang="en-US" sz="1200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태그에 </a:t>
            </a:r>
            <a:endParaRPr lang="en-US" altLang="ko-KR" sz="1200" kern="0" dirty="0" smtClean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  <a:p>
            <a:pPr algn="just" fontAlgn="base"/>
            <a:r>
              <a:rPr lang="ko-KR" altLang="en-US" sz="1200" kern="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여러 스타일</a:t>
            </a:r>
            <a:endParaRPr lang="en-US" altLang="ko-KR" sz="1200" kern="0" dirty="0" smtClean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  <a:p>
            <a:pPr algn="just" fontAlgn="base"/>
            <a:r>
              <a:rPr lang="ko-KR" altLang="en-US" sz="1200" kern="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시트가 </a:t>
            </a:r>
            <a:r>
              <a:rPr lang="ko-KR" altLang="en-US" sz="1200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중첩된 경우이다</a:t>
            </a:r>
            <a:r>
              <a:rPr lang="en-US" altLang="ko-KR" sz="1200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 </a:t>
            </a:r>
            <a:endParaRPr lang="en-US" altLang="ko-KR" sz="1200" kern="0" dirty="0" smtClean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  <a:p>
            <a:pPr algn="just" fontAlgn="base"/>
            <a:r>
              <a:rPr lang="ko-KR" altLang="en-US" sz="1200" kern="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출력되는 </a:t>
            </a:r>
            <a:r>
              <a:rPr lang="ko-KR" altLang="en-US" sz="1200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모양을 예측해보라</a:t>
            </a:r>
            <a:r>
              <a:rPr lang="en-US" altLang="ko-KR" sz="1200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200" kern="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9" name="자유형 18"/>
          <p:cNvSpPr/>
          <p:nvPr/>
        </p:nvSpPr>
        <p:spPr>
          <a:xfrm>
            <a:off x="3214454" y="2255444"/>
            <a:ext cx="3913156" cy="3549820"/>
          </a:xfrm>
          <a:custGeom>
            <a:avLst/>
            <a:gdLst>
              <a:gd name="connsiteX0" fmla="*/ 0 w 3207571"/>
              <a:gd name="connsiteY0" fmla="*/ 0 h 3410125"/>
              <a:gd name="connsiteX1" fmla="*/ 2705449 w 3207571"/>
              <a:gd name="connsiteY1" fmla="*/ 666925 h 3410125"/>
              <a:gd name="connsiteX2" fmla="*/ 3200400 w 3207571"/>
              <a:gd name="connsiteY2" fmla="*/ 3410125 h 3410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207571" h="3410125">
                <a:moveTo>
                  <a:pt x="0" y="0"/>
                </a:moveTo>
                <a:cubicBezTo>
                  <a:pt x="1086024" y="49285"/>
                  <a:pt x="2172049" y="98571"/>
                  <a:pt x="2705449" y="666925"/>
                </a:cubicBezTo>
                <a:cubicBezTo>
                  <a:pt x="3238849" y="1235279"/>
                  <a:pt x="3219624" y="2322702"/>
                  <a:pt x="3200400" y="3410125"/>
                </a:cubicBezTo>
              </a:path>
            </a:pathLst>
          </a:custGeom>
          <a:noFill/>
          <a:ln w="12700">
            <a:solidFill>
              <a:schemeClr val="accent4">
                <a:lumMod val="75000"/>
              </a:schemeClr>
            </a:solidFill>
            <a:prstDash val="sysDot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5229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셀렉터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err="1"/>
              <a:t>셀렉터</a:t>
            </a:r>
            <a:r>
              <a:rPr lang="en-US" altLang="ko-KR" dirty="0"/>
              <a:t>(selector)</a:t>
            </a:r>
          </a:p>
          <a:p>
            <a:pPr lvl="1"/>
            <a:r>
              <a:rPr lang="en-US" altLang="ko-KR" dirty="0" smtClean="0"/>
              <a:t>HTML </a:t>
            </a:r>
            <a:r>
              <a:rPr lang="ko-KR" altLang="en-US" dirty="0"/>
              <a:t>태그의 모양을 꾸밀 스타일 시트를 선택하는 </a:t>
            </a:r>
            <a:r>
              <a:rPr lang="ko-KR" altLang="en-US" dirty="0" smtClean="0"/>
              <a:t>기능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여러 유형의 </a:t>
            </a:r>
            <a:r>
              <a:rPr lang="ko-KR" altLang="en-US" dirty="0" err="1" smtClean="0"/>
              <a:t>셀렉터</a:t>
            </a:r>
            <a:endParaRPr lang="ko-KR" altLang="en-US" dirty="0"/>
          </a:p>
          <a:p>
            <a:pPr lvl="1"/>
            <a:endParaRPr lang="en-US" altLang="ko-KR" dirty="0" smtClean="0"/>
          </a:p>
          <a:p>
            <a:pPr marL="365760" lvl="1" indent="0">
              <a:buNone/>
            </a:pPr>
            <a:r>
              <a:rPr lang="ko-KR" altLang="en-US" dirty="0" smtClean="0"/>
              <a:t>예</a:t>
            </a:r>
            <a:r>
              <a:rPr lang="en-US" altLang="ko-KR" dirty="0" smtClean="0"/>
              <a:t>) </a:t>
            </a:r>
            <a:r>
              <a:rPr lang="ko-KR" altLang="en-US" dirty="0"/>
              <a:t>웹 페이지의 모든 </a:t>
            </a:r>
            <a:r>
              <a:rPr lang="en-US" altLang="ko-KR" dirty="0"/>
              <a:t>&lt;h3&gt; </a:t>
            </a:r>
            <a:r>
              <a:rPr lang="ko-KR" altLang="en-US" dirty="0" smtClean="0"/>
              <a:t>태그에 </a:t>
            </a:r>
            <a:r>
              <a:rPr lang="en-US" altLang="ko-KR" dirty="0" err="1" smtClean="0"/>
              <a:t>color:brown</a:t>
            </a:r>
            <a:r>
              <a:rPr lang="en-US" altLang="ko-KR" dirty="0" smtClean="0"/>
              <a:t> </a:t>
            </a:r>
            <a:r>
              <a:rPr lang="ko-KR" altLang="en-US" dirty="0" smtClean="0"/>
              <a:t>스타일을 적용</a:t>
            </a:r>
            <a:endParaRPr lang="en-US" altLang="ko-KR" dirty="0" smtClean="0"/>
          </a:p>
          <a:p>
            <a:pPr marL="365760" lvl="1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     </a:t>
            </a:r>
            <a:r>
              <a:rPr lang="ko-KR" altLang="en-US" dirty="0" smtClean="0"/>
              <a:t>하는 </a:t>
            </a:r>
            <a:r>
              <a:rPr lang="ko-KR" altLang="en-US" dirty="0" err="1" smtClean="0"/>
              <a:t>셀렉터</a:t>
            </a:r>
            <a:r>
              <a:rPr lang="ko-KR" altLang="en-US" dirty="0" smtClean="0"/>
              <a:t> </a:t>
            </a:r>
            <a:r>
              <a:rPr lang="en-US" altLang="ko-KR" dirty="0" smtClean="0"/>
              <a:t>h3</a:t>
            </a:r>
            <a:r>
              <a:rPr lang="ko-KR" altLang="en-US" dirty="0" smtClean="0"/>
              <a:t>를 만든 사례</a:t>
            </a:r>
            <a:r>
              <a:rPr lang="en-US" altLang="ko-KR" dirty="0" smtClean="0"/>
              <a:t> </a:t>
            </a:r>
            <a:endParaRPr lang="ko-KR" altLang="en-US" dirty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19</a:t>
            </a:fld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672" y="4005064"/>
            <a:ext cx="5277803" cy="1545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529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2197968"/>
          </a:xfrm>
        </p:spPr>
        <p:txBody>
          <a:bodyPr>
            <a:normAutofit fontScale="92500" lnSpcReduction="20000"/>
          </a:bodyPr>
          <a:lstStyle/>
          <a:p>
            <a:r>
              <a:rPr lang="en-US" altLang="ko-KR" dirty="0" smtClean="0"/>
              <a:t>CSS3 </a:t>
            </a:r>
            <a:r>
              <a:rPr lang="ko-KR" altLang="en-US" dirty="0" smtClean="0"/>
              <a:t>언어가 </a:t>
            </a:r>
            <a:r>
              <a:rPr lang="ko-KR" altLang="en-US" dirty="0" smtClean="0"/>
              <a:t>무엇인지 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CSS3 </a:t>
            </a:r>
            <a:r>
              <a:rPr lang="ko-KR" altLang="en-US" dirty="0" smtClean="0"/>
              <a:t>스타일</a:t>
            </a:r>
            <a:r>
              <a:rPr lang="en-US" altLang="ko-KR" dirty="0" smtClean="0"/>
              <a:t> </a:t>
            </a:r>
            <a:r>
              <a:rPr lang="ko-KR" altLang="en-US" dirty="0" smtClean="0"/>
              <a:t>시트를 작성하는 방법을 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CSS3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셀렉터</a:t>
            </a:r>
            <a:r>
              <a:rPr lang="ko-KR" altLang="en-US" dirty="0" smtClean="0"/>
              <a:t> </a:t>
            </a:r>
            <a:r>
              <a:rPr lang="ko-KR" altLang="en-US" dirty="0" smtClean="0"/>
              <a:t>만드는 방법을 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CSS3</a:t>
            </a:r>
            <a:r>
              <a:rPr lang="ko-KR" altLang="en-US" dirty="0" smtClean="0"/>
              <a:t>로 </a:t>
            </a:r>
            <a:r>
              <a:rPr lang="ko-KR" altLang="en-US" dirty="0" smtClean="0"/>
              <a:t>텍스트 </a:t>
            </a:r>
            <a:r>
              <a:rPr lang="ko-KR" altLang="en-US" dirty="0" smtClean="0"/>
              <a:t>꾸미기를 할 수 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CSS3</a:t>
            </a:r>
            <a:r>
              <a:rPr lang="ko-KR" altLang="en-US" dirty="0" smtClean="0"/>
              <a:t>로 웹 페이지에 </a:t>
            </a:r>
            <a:r>
              <a:rPr lang="ko-KR" altLang="en-US" dirty="0" smtClean="0"/>
              <a:t>색과 모양을 </a:t>
            </a:r>
            <a:r>
              <a:rPr lang="ko-KR" altLang="en-US" dirty="0" smtClean="0"/>
              <a:t>꾸밀 </a:t>
            </a:r>
            <a:r>
              <a:rPr lang="ko-KR" altLang="en-US" dirty="0" smtClean="0"/>
              <a:t>수 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CSS3</a:t>
            </a:r>
            <a:r>
              <a:rPr lang="ko-KR" altLang="en-US" dirty="0" smtClean="0"/>
              <a:t>의 박스 모델을 이해하고 다룰 수 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CSS3</a:t>
            </a:r>
            <a:r>
              <a:rPr lang="ko-KR" altLang="en-US" dirty="0" smtClean="0"/>
              <a:t>로 </a:t>
            </a:r>
            <a:r>
              <a:rPr lang="en-US" altLang="ko-KR" dirty="0" smtClean="0"/>
              <a:t>HTML </a:t>
            </a:r>
            <a:r>
              <a:rPr lang="ko-KR" altLang="en-US" dirty="0" smtClean="0"/>
              <a:t>태그의 배경과 테두리 등을 꾸밀 수 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CSS3</a:t>
            </a:r>
            <a:r>
              <a:rPr lang="ko-KR" altLang="en-US" dirty="0" smtClean="0"/>
              <a:t>로 그림자 효과를 만들 수 있다</a:t>
            </a:r>
            <a:r>
              <a:rPr lang="en-US" altLang="ko-KR" dirty="0" smtClean="0"/>
              <a:t>.</a:t>
            </a:r>
          </a:p>
          <a:p>
            <a:endParaRPr lang="ko-KR" altLang="en-US" dirty="0"/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강의 목표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66146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셀렉터</a:t>
            </a:r>
            <a:r>
              <a:rPr lang="ko-KR" altLang="en-US" dirty="0" smtClean="0"/>
              <a:t> 설명을 </a:t>
            </a:r>
            <a:r>
              <a:rPr lang="ko-KR" altLang="en-US" dirty="0"/>
              <a:t>위한 샘플 </a:t>
            </a:r>
            <a:r>
              <a:rPr lang="en-US" altLang="ko-KR" dirty="0"/>
              <a:t>HTML </a:t>
            </a:r>
            <a:r>
              <a:rPr lang="ko-KR" altLang="en-US" dirty="0" smtClean="0"/>
              <a:t>페이지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20</a:t>
            </a:fld>
            <a:endParaRPr lang="ko-KR" altLang="en-US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683568" y="1556792"/>
            <a:ext cx="4392488" cy="3827502"/>
          </a:xfrm>
          <a:prstGeom prst="roundRect">
            <a:avLst>
              <a:gd name="adj" fmla="val 3694"/>
            </a:avLst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&lt;!DOCTYPE html&gt;</a:t>
            </a:r>
          </a:p>
          <a:p>
            <a:pPr defTabSz="180000"/>
            <a:r>
              <a:rPr lang="en-US" altLang="ko-KR" sz="1400" dirty="0"/>
              <a:t>&lt;html&gt;</a:t>
            </a:r>
          </a:p>
          <a:p>
            <a:pPr defTabSz="180000"/>
            <a:r>
              <a:rPr lang="en-US" altLang="ko-KR" sz="1400" dirty="0"/>
              <a:t>&lt;head&gt;&lt;title&gt;</a:t>
            </a:r>
            <a:r>
              <a:rPr lang="ko-KR" altLang="en-US" sz="1400" dirty="0" err="1"/>
              <a:t>셀렉터</a:t>
            </a:r>
            <a:r>
              <a:rPr lang="ko-KR" altLang="en-US" sz="1400" dirty="0"/>
              <a:t> 만들기</a:t>
            </a:r>
            <a:r>
              <a:rPr lang="en-US" altLang="ko-KR" sz="1400" dirty="0"/>
              <a:t>&lt;/title&gt;&lt;/head&gt;</a:t>
            </a:r>
          </a:p>
          <a:p>
            <a:pPr defTabSz="180000"/>
            <a:r>
              <a:rPr lang="en-US" altLang="ko-KR" sz="1400" dirty="0"/>
              <a:t>&lt;body&gt;</a:t>
            </a:r>
          </a:p>
          <a:p>
            <a:pPr defTabSz="180000"/>
            <a:r>
              <a:rPr lang="en-US" altLang="ko-KR" sz="1400" dirty="0"/>
              <a:t>&lt;h3&gt;Web Programming&lt;/h3&gt;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&lt;div&gt; </a:t>
            </a:r>
          </a:p>
          <a:p>
            <a:pPr defTabSz="180000"/>
            <a:r>
              <a:rPr lang="en-US" altLang="ko-KR" sz="1400" dirty="0" smtClean="0"/>
              <a:t>	&lt;</a:t>
            </a:r>
            <a:r>
              <a:rPr lang="en-US" altLang="ko-KR" sz="1400" dirty="0"/>
              <a:t>div&gt;2</a:t>
            </a:r>
            <a:r>
              <a:rPr lang="ko-KR" altLang="en-US" sz="1400" dirty="0"/>
              <a:t>학기 </a:t>
            </a:r>
            <a:r>
              <a:rPr lang="en-US" altLang="ko-KR" sz="1400" dirty="0"/>
              <a:t>&lt;strong&gt;</a:t>
            </a:r>
            <a:r>
              <a:rPr lang="ko-KR" altLang="en-US" sz="1400" dirty="0"/>
              <a:t>학습 내용</a:t>
            </a:r>
            <a:r>
              <a:rPr lang="en-US" altLang="ko-KR" sz="1400" dirty="0"/>
              <a:t>&lt;/strong</a:t>
            </a:r>
            <a:r>
              <a:rPr lang="en-US" altLang="ko-KR" sz="1400" dirty="0" smtClean="0"/>
              <a:t>&gt;&lt;/</a:t>
            </a:r>
            <a:r>
              <a:rPr lang="en-US" altLang="ko-KR" sz="1400" dirty="0"/>
              <a:t>div&gt;</a:t>
            </a:r>
          </a:p>
          <a:p>
            <a:pPr defTabSz="180000"/>
            <a:r>
              <a:rPr lang="en-US" altLang="ko-KR" sz="1400" dirty="0" smtClean="0"/>
              <a:t>	&lt;</a:t>
            </a:r>
            <a:r>
              <a:rPr lang="en-US" altLang="ko-KR" sz="1400" dirty="0" err="1"/>
              <a:t>ul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 smtClean="0"/>
              <a:t>		&lt;</a:t>
            </a:r>
            <a:r>
              <a:rPr lang="en-US" altLang="ko-KR" sz="1400" dirty="0"/>
              <a:t>li&gt;HTML5&lt;/li&gt;</a:t>
            </a:r>
          </a:p>
          <a:p>
            <a:pPr defTabSz="180000"/>
            <a:r>
              <a:rPr lang="en-US" altLang="ko-KR" sz="1400" dirty="0" smtClean="0"/>
              <a:t>		&lt;</a:t>
            </a:r>
            <a:r>
              <a:rPr lang="en-US" altLang="ko-KR" sz="1400" dirty="0"/>
              <a:t>li&gt;&lt;strong&gt;CSS&lt;/strong&gt;&lt;/li&gt;</a:t>
            </a:r>
          </a:p>
          <a:p>
            <a:pPr defTabSz="180000"/>
            <a:r>
              <a:rPr lang="en-US" altLang="ko-KR" sz="1400" dirty="0" smtClean="0"/>
              <a:t>		&lt;</a:t>
            </a:r>
            <a:r>
              <a:rPr lang="en-US" altLang="ko-KR" sz="1400" dirty="0"/>
              <a:t>li&gt;JAVASCRIPT&lt;/li&gt;</a:t>
            </a:r>
          </a:p>
          <a:p>
            <a:pPr defTabSz="180000"/>
            <a:r>
              <a:rPr lang="en-US" altLang="ko-KR" sz="1400" dirty="0" smtClean="0"/>
              <a:t>	&lt;/</a:t>
            </a:r>
            <a:r>
              <a:rPr lang="en-US" altLang="ko-KR" sz="1400" dirty="0" err="1"/>
              <a:t>ul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 smtClean="0"/>
              <a:t>	&lt;</a:t>
            </a:r>
            <a:r>
              <a:rPr lang="en-US" altLang="ko-KR" sz="1400" dirty="0"/>
              <a:t>div&gt;60</a:t>
            </a:r>
            <a:r>
              <a:rPr lang="ko-KR" altLang="en-US" sz="1400" dirty="0"/>
              <a:t>점 이하는 </a:t>
            </a:r>
            <a:r>
              <a:rPr lang="en-US" altLang="ko-KR" sz="1400" dirty="0"/>
              <a:t>F!&lt;/div&gt;</a:t>
            </a:r>
          </a:p>
          <a:p>
            <a:pPr defTabSz="180000"/>
            <a:r>
              <a:rPr lang="en-US" altLang="ko-KR" sz="1400" dirty="0"/>
              <a:t>&lt;/div&gt;</a:t>
            </a:r>
          </a:p>
          <a:p>
            <a:pPr defTabSz="180000"/>
            <a:r>
              <a:rPr lang="en-US" altLang="ko-KR" sz="1400" dirty="0"/>
              <a:t>&lt;/body</a:t>
            </a:r>
            <a:r>
              <a:rPr lang="en-US" altLang="ko-KR" sz="1400" dirty="0" smtClean="0"/>
              <a:t>&gt;</a:t>
            </a:r>
          </a:p>
          <a:p>
            <a:pPr defTabSz="180000"/>
            <a:r>
              <a:rPr lang="en-US" altLang="ko-KR" sz="1400" dirty="0" smtClean="0"/>
              <a:t>&lt;/</a:t>
            </a:r>
            <a:r>
              <a:rPr lang="en-US" altLang="ko-KR" sz="1400" dirty="0"/>
              <a:t>html&gt;</a:t>
            </a:r>
            <a:endParaRPr lang="ko-KR" altLang="en-US" sz="14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0072" y="1669220"/>
            <a:ext cx="2660627" cy="3304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217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태그 이름 </a:t>
            </a:r>
            <a:r>
              <a:rPr lang="ko-KR" altLang="en-US" dirty="0" err="1" smtClean="0"/>
              <a:t>셀렉터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태그 이름 </a:t>
            </a:r>
            <a:r>
              <a:rPr lang="ko-KR" altLang="en-US" dirty="0" err="1" smtClean="0"/>
              <a:t>셀렉터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태그 이름이 </a:t>
            </a:r>
            <a:r>
              <a:rPr lang="ko-KR" altLang="en-US" dirty="0" err="1" smtClean="0"/>
              <a:t>셀렉터로</a:t>
            </a:r>
            <a:r>
              <a:rPr lang="ko-KR" altLang="en-US" dirty="0" smtClean="0"/>
              <a:t> 사용되는 유형</a:t>
            </a:r>
            <a:endParaRPr lang="en-US" altLang="ko-KR" dirty="0" smtClean="0"/>
          </a:p>
          <a:p>
            <a:pPr lvl="1"/>
            <a:r>
              <a:rPr lang="ko-KR" altLang="en-US" dirty="0" err="1"/>
              <a:t>셀렉터와</a:t>
            </a:r>
            <a:r>
              <a:rPr lang="ko-KR" altLang="en-US" dirty="0"/>
              <a:t> 같은 </a:t>
            </a:r>
            <a:r>
              <a:rPr lang="ko-KR" altLang="en-US" dirty="0" smtClean="0"/>
              <a:t>이름의 모든 </a:t>
            </a:r>
            <a:r>
              <a:rPr lang="ko-KR" altLang="en-US" dirty="0"/>
              <a:t>태그에 </a:t>
            </a:r>
            <a:r>
              <a:rPr lang="en-US" altLang="ko-KR" dirty="0"/>
              <a:t>CSS3 </a:t>
            </a:r>
            <a:r>
              <a:rPr lang="ko-KR" altLang="en-US" dirty="0"/>
              <a:t>스타일 </a:t>
            </a:r>
            <a:r>
              <a:rPr lang="ko-KR" altLang="en-US" dirty="0" smtClean="0"/>
              <a:t>시트 </a:t>
            </a:r>
            <a:r>
              <a:rPr lang="ko-KR" altLang="en-US" dirty="0"/>
              <a:t>적용</a:t>
            </a:r>
          </a:p>
          <a:p>
            <a:pPr lvl="1"/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21</a:t>
            </a:fld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2924944"/>
            <a:ext cx="6666548" cy="3083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297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class </a:t>
            </a:r>
            <a:r>
              <a:rPr lang="ko-KR" altLang="en-US" dirty="0" err="1" smtClean="0"/>
              <a:t>셀렉터</a:t>
            </a:r>
            <a:endParaRPr lang="ko-KR" altLang="en-US" dirty="0"/>
          </a:p>
        </p:txBody>
      </p:sp>
      <p:sp>
        <p:nvSpPr>
          <p:cNvPr id="22" name="내용 개체 틀 21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 dirty="0" smtClean="0"/>
              <a:t>점</a:t>
            </a:r>
            <a:r>
              <a:rPr lang="en-US" altLang="ko-KR" dirty="0" smtClean="0"/>
              <a:t>(.)</a:t>
            </a:r>
            <a:r>
              <a:rPr lang="ko-KR" altLang="en-US" dirty="0" smtClean="0"/>
              <a:t>으로 시작하는 이름의 </a:t>
            </a:r>
            <a:r>
              <a:rPr lang="ko-KR" altLang="en-US" dirty="0" err="1" smtClean="0"/>
              <a:t>셀렉터</a:t>
            </a:r>
            <a:endParaRPr lang="en-US" altLang="ko-KR" dirty="0" smtClean="0"/>
          </a:p>
          <a:p>
            <a:r>
              <a:rPr lang="en-US" altLang="ko-KR" dirty="0" smtClean="0"/>
              <a:t>HTML </a:t>
            </a:r>
            <a:r>
              <a:rPr lang="ko-KR" altLang="en-US" dirty="0" smtClean="0"/>
              <a:t>태그의 </a:t>
            </a:r>
            <a:r>
              <a:rPr lang="en-US" altLang="ko-KR" dirty="0" smtClean="0"/>
              <a:t>class </a:t>
            </a:r>
            <a:r>
              <a:rPr lang="ko-KR" altLang="en-US" dirty="0" smtClean="0"/>
              <a:t>속성으로만 지정 가능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r>
              <a:rPr lang="en-US" altLang="ko-KR" dirty="0" err="1" smtClean="0"/>
              <a:t>body</a:t>
            </a:r>
            <a:r>
              <a:rPr lang="en-US" altLang="ko-KR" b="1" dirty="0" err="1" smtClean="0"/>
              <a:t>.main</a:t>
            </a:r>
            <a:r>
              <a:rPr lang="en-US" altLang="ko-KR" dirty="0" smtClean="0"/>
              <a:t> </a:t>
            </a:r>
            <a:r>
              <a:rPr lang="en-US" altLang="ko-KR" dirty="0"/>
              <a:t>{ background : </a:t>
            </a:r>
            <a:r>
              <a:rPr lang="en-US" altLang="ko-KR" dirty="0" err="1"/>
              <a:t>aliceblue</a:t>
            </a:r>
            <a:r>
              <a:rPr lang="en-US" altLang="ko-KR" dirty="0"/>
              <a:t>; }</a:t>
            </a:r>
          </a:p>
          <a:p>
            <a:pPr lvl="2"/>
            <a:r>
              <a:rPr lang="en-US" altLang="ko-KR" dirty="0" smtClean="0"/>
              <a:t>&lt;body class=“main”&gt; </a:t>
            </a:r>
            <a:r>
              <a:rPr lang="ko-KR" altLang="en-US" dirty="0" smtClean="0"/>
              <a:t>태그에만</a:t>
            </a:r>
            <a:r>
              <a:rPr lang="en-US" altLang="ko-KR" dirty="0" smtClean="0"/>
              <a:t> </a:t>
            </a:r>
            <a:r>
              <a:rPr lang="ko-KR" altLang="en-US" dirty="0" smtClean="0"/>
              <a:t>적용 가능</a:t>
            </a:r>
            <a:endParaRPr lang="en-US" altLang="ko-KR" dirty="0" smtClean="0"/>
          </a:p>
          <a:p>
            <a:pPr marL="4572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22</a:t>
            </a:fld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2204864"/>
            <a:ext cx="6729413" cy="3094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194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id </a:t>
            </a:r>
            <a:r>
              <a:rPr lang="ko-KR" altLang="en-US" smtClean="0"/>
              <a:t>셀렉터</a:t>
            </a:r>
            <a:endParaRPr lang="ko-KR" altLang="en-US" dirty="0"/>
          </a:p>
        </p:txBody>
      </p:sp>
      <p:sp>
        <p:nvSpPr>
          <p:cNvPr id="16" name="내용 개체 틀 15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 smtClean="0"/>
              <a:t>#</a:t>
            </a:r>
            <a:r>
              <a:rPr lang="ko-KR" altLang="en-US" dirty="0" smtClean="0"/>
              <a:t>으로 시작하는 이름의 </a:t>
            </a:r>
            <a:r>
              <a:rPr lang="ko-KR" altLang="en-US" dirty="0" err="1" smtClean="0"/>
              <a:t>셀렉터</a:t>
            </a:r>
            <a:endParaRPr lang="en-US" altLang="ko-KR" dirty="0" smtClean="0"/>
          </a:p>
          <a:p>
            <a:r>
              <a:rPr lang="en-US" altLang="ko-KR" dirty="0" smtClean="0"/>
              <a:t>HTML </a:t>
            </a:r>
            <a:r>
              <a:rPr lang="ko-KR" altLang="en-US" dirty="0" smtClean="0"/>
              <a:t>태그의 </a:t>
            </a:r>
            <a:r>
              <a:rPr lang="en-US" altLang="ko-KR" dirty="0" smtClean="0"/>
              <a:t>id </a:t>
            </a:r>
            <a:r>
              <a:rPr lang="ko-KR" altLang="en-US" dirty="0" smtClean="0"/>
              <a:t>속성으로만 지정 가능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pPr lvl="1"/>
            <a:r>
              <a:rPr lang="en-US" altLang="ko-KR" dirty="0" err="1"/>
              <a:t>div#etc</a:t>
            </a:r>
            <a:r>
              <a:rPr lang="en-US" altLang="ko-KR" dirty="0"/>
              <a:t> { background : </a:t>
            </a:r>
            <a:r>
              <a:rPr lang="en-US" altLang="ko-KR" dirty="0" err="1"/>
              <a:t>mistyrose</a:t>
            </a:r>
            <a:r>
              <a:rPr lang="en-US" altLang="ko-KR" dirty="0"/>
              <a:t>; </a:t>
            </a:r>
            <a:r>
              <a:rPr lang="en-US" altLang="ko-KR" dirty="0" smtClean="0"/>
              <a:t>}</a:t>
            </a:r>
            <a:r>
              <a:rPr lang="ko-KR" altLang="en-US" dirty="0"/>
              <a:t> </a:t>
            </a:r>
            <a:r>
              <a:rPr lang="ko-KR" altLang="en-US" dirty="0" err="1" smtClean="0"/>
              <a:t>셀렉터는</a:t>
            </a:r>
            <a:r>
              <a:rPr lang="ko-KR" altLang="en-US" dirty="0" smtClean="0"/>
              <a:t> 다음 </a:t>
            </a:r>
            <a:r>
              <a:rPr lang="ko-KR" altLang="en-US" dirty="0" smtClean="0"/>
              <a:t>사용 </a:t>
            </a:r>
            <a:r>
              <a:rPr lang="ko-KR" altLang="en-US" dirty="0" smtClean="0"/>
              <a:t>불가능</a:t>
            </a:r>
            <a:endParaRPr lang="en-US" altLang="ko-KR" dirty="0" smtClean="0"/>
          </a:p>
          <a:p>
            <a:pPr marL="365760" lvl="1" indent="0">
              <a:buNone/>
            </a:pPr>
            <a:r>
              <a:rPr lang="en-US" altLang="ko-KR" dirty="0" smtClean="0"/>
              <a:t>         &lt;</a:t>
            </a:r>
            <a:r>
              <a:rPr lang="en-US" altLang="ko-KR" dirty="0"/>
              <a:t>p </a:t>
            </a:r>
            <a:r>
              <a:rPr lang="en-US" altLang="ko-KR" strike="sngStrike" dirty="0"/>
              <a:t>id="</a:t>
            </a:r>
            <a:r>
              <a:rPr lang="en-US" altLang="ko-KR" strike="sngStrike" dirty="0" err="1"/>
              <a:t>etc</a:t>
            </a:r>
            <a:r>
              <a:rPr lang="en-US" altLang="ko-KR" strike="sngStrike" dirty="0"/>
              <a:t>"</a:t>
            </a:r>
            <a:r>
              <a:rPr lang="en-US" altLang="ko-KR" dirty="0"/>
              <a:t>&gt;</a:t>
            </a:r>
            <a:r>
              <a:rPr lang="ko-KR" altLang="en-US" dirty="0"/>
              <a:t>안녕하세요</a:t>
            </a:r>
            <a:r>
              <a:rPr lang="en-US" altLang="ko-KR" dirty="0"/>
              <a:t>&lt;/p&gt;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23</a:t>
            </a:fld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2276872"/>
            <a:ext cx="6775133" cy="294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05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셀렉터 조합하기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 smtClean="0"/>
              <a:t>2 </a:t>
            </a:r>
            <a:r>
              <a:rPr lang="ko-KR" altLang="en-US" dirty="0" smtClean="0"/>
              <a:t>개 이상의 </a:t>
            </a:r>
            <a:r>
              <a:rPr lang="ko-KR" altLang="en-US" dirty="0" err="1" smtClean="0"/>
              <a:t>셀렉터</a:t>
            </a:r>
            <a:r>
              <a:rPr lang="ko-KR" altLang="en-US" dirty="0" smtClean="0"/>
              <a:t> 조합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조합에 적합한 </a:t>
            </a:r>
            <a:r>
              <a:rPr lang="en-US" altLang="ko-KR" dirty="0" smtClean="0"/>
              <a:t>HTML </a:t>
            </a:r>
            <a:r>
              <a:rPr lang="ko-KR" altLang="en-US" dirty="0" smtClean="0"/>
              <a:t>태그에만 적용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자식 </a:t>
            </a:r>
            <a:r>
              <a:rPr lang="ko-KR" altLang="en-US" dirty="0" err="1" smtClean="0"/>
              <a:t>셀렉터</a:t>
            </a:r>
            <a:r>
              <a:rPr lang="en-US" altLang="ko-KR" dirty="0" smtClean="0"/>
              <a:t>(child selector)</a:t>
            </a:r>
          </a:p>
          <a:p>
            <a:pPr lvl="1"/>
            <a:r>
              <a:rPr lang="en-US" altLang="ko-KR" dirty="0" err="1"/>
              <a:t>부모</a:t>
            </a:r>
            <a:r>
              <a:rPr lang="en-US" altLang="ko-KR" dirty="0"/>
              <a:t> </a:t>
            </a:r>
            <a:r>
              <a:rPr lang="en-US" altLang="ko-KR" dirty="0" err="1"/>
              <a:t>자식</a:t>
            </a:r>
            <a:r>
              <a:rPr lang="en-US" altLang="ko-KR" dirty="0"/>
              <a:t> </a:t>
            </a:r>
            <a:r>
              <a:rPr lang="en-US" altLang="ko-KR" dirty="0" err="1"/>
              <a:t>관계인</a:t>
            </a:r>
            <a:r>
              <a:rPr lang="en-US" altLang="ko-KR" dirty="0"/>
              <a:t> 두 </a:t>
            </a:r>
            <a:r>
              <a:rPr lang="en-US" altLang="ko-KR" dirty="0" err="1"/>
              <a:t>셀렉터를</a:t>
            </a:r>
            <a:r>
              <a:rPr lang="en-US" altLang="ko-KR" dirty="0"/>
              <a:t> ‘&gt;’ </a:t>
            </a:r>
            <a:r>
              <a:rPr lang="en-US" altLang="ko-KR" dirty="0" err="1"/>
              <a:t>기호로</a:t>
            </a:r>
            <a:r>
              <a:rPr lang="en-US" altLang="ko-KR" dirty="0"/>
              <a:t> </a:t>
            </a:r>
            <a:r>
              <a:rPr lang="en-US" altLang="ko-KR" dirty="0" err="1" smtClean="0"/>
              <a:t>조합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marL="365760" lvl="1" indent="0">
              <a:buNone/>
            </a:pPr>
            <a:r>
              <a:rPr lang="ko-KR" altLang="en-US" dirty="0" smtClean="0"/>
              <a:t>예</a:t>
            </a:r>
            <a:r>
              <a:rPr lang="en-US" altLang="ko-KR" dirty="0" smtClean="0"/>
              <a:t>) div </a:t>
            </a:r>
            <a:r>
              <a:rPr lang="en-US" altLang="ko-KR" dirty="0"/>
              <a:t>&gt; strong </a:t>
            </a:r>
            <a:r>
              <a:rPr lang="en-US" altLang="ko-KR" dirty="0" smtClean="0"/>
              <a:t>{ color </a:t>
            </a:r>
            <a:r>
              <a:rPr lang="en-US" altLang="ko-KR" dirty="0"/>
              <a:t>: </a:t>
            </a:r>
            <a:r>
              <a:rPr lang="en-US" altLang="ko-KR" dirty="0" err="1"/>
              <a:t>dodgerblue</a:t>
            </a:r>
            <a:r>
              <a:rPr lang="en-US" altLang="ko-KR" dirty="0"/>
              <a:t>; } </a:t>
            </a:r>
          </a:p>
          <a:p>
            <a:pPr lvl="2"/>
            <a:r>
              <a:rPr lang="en-US" altLang="ko-KR" dirty="0"/>
              <a:t>&lt;div&gt;</a:t>
            </a:r>
            <a:r>
              <a:rPr lang="ko-KR" altLang="en-US" dirty="0"/>
              <a:t>의 직계 자식인 </a:t>
            </a:r>
            <a:r>
              <a:rPr lang="en-US" altLang="ko-KR" dirty="0"/>
              <a:t>&lt;strong&gt;</a:t>
            </a:r>
            <a:r>
              <a:rPr lang="ko-KR" altLang="en-US" dirty="0"/>
              <a:t>에 </a:t>
            </a:r>
            <a:r>
              <a:rPr lang="ko-KR" altLang="en-US" dirty="0" smtClean="0"/>
              <a:t>적용되는 스타일 시트 </a:t>
            </a:r>
            <a:endParaRPr lang="en-US" altLang="ko-KR" dirty="0" smtClean="0"/>
          </a:p>
          <a:p>
            <a:pPr marL="685800" lvl="2" indent="0">
              <a:buNone/>
            </a:pPr>
            <a:endParaRPr lang="en-US" altLang="ko-KR" dirty="0" smtClean="0"/>
          </a:p>
          <a:p>
            <a:r>
              <a:rPr lang="ko-KR" altLang="en-US" dirty="0" smtClean="0"/>
              <a:t>자손 </a:t>
            </a:r>
            <a:r>
              <a:rPr lang="ko-KR" altLang="en-US" dirty="0" err="1" smtClean="0"/>
              <a:t>셀렉터</a:t>
            </a:r>
            <a:r>
              <a:rPr lang="en-US" altLang="ko-KR" dirty="0" smtClean="0"/>
              <a:t>(descendent selector)</a:t>
            </a:r>
          </a:p>
          <a:p>
            <a:pPr lvl="1"/>
            <a:r>
              <a:rPr lang="ko-KR" altLang="en-US" dirty="0"/>
              <a:t>자손 관계인 </a:t>
            </a:r>
            <a:r>
              <a:rPr lang="en-US" altLang="ko-KR" dirty="0"/>
              <a:t>2 </a:t>
            </a:r>
            <a:r>
              <a:rPr lang="ko-KR" altLang="en-US" dirty="0"/>
              <a:t>개 이상의 </a:t>
            </a:r>
            <a:r>
              <a:rPr lang="ko-KR" altLang="en-US" dirty="0" smtClean="0"/>
              <a:t>태그 나열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marL="365760" lvl="1" indent="0">
              <a:buNone/>
            </a:pPr>
            <a:r>
              <a:rPr lang="ko-KR" altLang="en-US" dirty="0" smtClean="0"/>
              <a:t>예</a:t>
            </a:r>
            <a:r>
              <a:rPr lang="en-US" altLang="ko-KR" dirty="0" smtClean="0"/>
              <a:t>) </a:t>
            </a:r>
            <a:r>
              <a:rPr lang="en-US" altLang="ko-KR" dirty="0" err="1"/>
              <a:t>ul</a:t>
            </a:r>
            <a:r>
              <a:rPr lang="en-US" altLang="ko-KR" dirty="0"/>
              <a:t> strong { color : </a:t>
            </a:r>
            <a:r>
              <a:rPr lang="en-US" altLang="ko-KR" dirty="0" err="1"/>
              <a:t>dodgerblue</a:t>
            </a:r>
            <a:r>
              <a:rPr lang="en-US" altLang="ko-KR" dirty="0"/>
              <a:t>; }</a:t>
            </a:r>
          </a:p>
          <a:p>
            <a:pPr lvl="2"/>
            <a:r>
              <a:rPr lang="en-US" altLang="ko-KR" dirty="0"/>
              <a:t>&lt;</a:t>
            </a:r>
            <a:r>
              <a:rPr lang="en-US" altLang="ko-KR" dirty="0" err="1"/>
              <a:t>ul</a:t>
            </a:r>
            <a:r>
              <a:rPr lang="en-US" altLang="ko-KR" dirty="0"/>
              <a:t>&gt;</a:t>
            </a:r>
            <a:r>
              <a:rPr lang="ko-KR" altLang="en-US" dirty="0"/>
              <a:t>의 자손 </a:t>
            </a:r>
            <a:r>
              <a:rPr lang="en-US" altLang="ko-KR" dirty="0"/>
              <a:t>&lt;strong&gt;</a:t>
            </a:r>
            <a:r>
              <a:rPr lang="ko-KR" altLang="en-US" dirty="0"/>
              <a:t>에 적용되는 스타일 시트 </a:t>
            </a:r>
          </a:p>
          <a:p>
            <a:pPr lvl="2"/>
            <a:endParaRPr lang="ko-KR" altLang="en-US" dirty="0"/>
          </a:p>
          <a:p>
            <a:pPr lvl="2"/>
            <a:endParaRPr lang="en-US" altLang="ko-KR" dirty="0" smtClean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24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39257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ko-KR" altLang="en-US" dirty="0"/>
              <a:t>자식 </a:t>
            </a:r>
            <a:r>
              <a:rPr lang="ko-KR" altLang="en-US" dirty="0" err="1"/>
              <a:t>셀렉터와</a:t>
            </a:r>
            <a:r>
              <a:rPr lang="ko-KR" altLang="en-US" dirty="0"/>
              <a:t> 자손 </a:t>
            </a:r>
            <a:r>
              <a:rPr lang="ko-KR" altLang="en-US" dirty="0" err="1"/>
              <a:t>셀렉터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25</a:t>
            </a:fld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1556792"/>
            <a:ext cx="8829675" cy="4120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111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전체 </a:t>
            </a:r>
            <a:r>
              <a:rPr lang="ko-KR" altLang="en-US" dirty="0" err="1" smtClean="0"/>
              <a:t>셀렉터와</a:t>
            </a:r>
            <a:r>
              <a:rPr lang="ko-KR" altLang="en-US" dirty="0" smtClean="0"/>
              <a:t> 속성 </a:t>
            </a:r>
            <a:r>
              <a:rPr lang="ko-KR" altLang="en-US" dirty="0" err="1" smtClean="0"/>
              <a:t>셀렉터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전체 </a:t>
            </a:r>
            <a:r>
              <a:rPr lang="ko-KR" altLang="en-US" dirty="0" err="1" smtClean="0"/>
              <a:t>셀렉터</a:t>
            </a:r>
            <a:r>
              <a:rPr lang="en-US" altLang="ko-KR" dirty="0" smtClean="0"/>
              <a:t>(universal </a:t>
            </a:r>
            <a:r>
              <a:rPr lang="en-US" altLang="ko-KR" dirty="0"/>
              <a:t>selector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dirty="0" smtClean="0"/>
              <a:t>와일드 문자</a:t>
            </a:r>
            <a:r>
              <a:rPr lang="en-US" altLang="ko-KR" dirty="0" smtClean="0"/>
              <a:t>(*)</a:t>
            </a:r>
            <a:r>
              <a:rPr lang="ko-KR" altLang="en-US" dirty="0" smtClean="0"/>
              <a:t>를 사용하여 모든 태그에 적용시키는 </a:t>
            </a:r>
            <a:r>
              <a:rPr lang="ko-KR" altLang="en-US" dirty="0" err="1" smtClean="0"/>
              <a:t>셀렉터</a:t>
            </a:r>
            <a:endParaRPr lang="en-US" altLang="ko-KR" dirty="0" smtClean="0"/>
          </a:p>
          <a:p>
            <a:pPr marL="365760" lvl="1" indent="0">
              <a:buNone/>
            </a:pPr>
            <a:endParaRPr lang="en-US" altLang="ko-KR" dirty="0" smtClean="0"/>
          </a:p>
          <a:p>
            <a:pPr marL="365760" lvl="1" indent="0">
              <a:buNone/>
            </a:pPr>
            <a:r>
              <a:rPr lang="ko-KR" altLang="en-US" dirty="0" smtClean="0"/>
              <a:t>예</a:t>
            </a:r>
            <a:r>
              <a:rPr lang="en-US" altLang="ko-KR" dirty="0" smtClean="0"/>
              <a:t>) * </a:t>
            </a:r>
            <a:r>
              <a:rPr lang="en-US" altLang="ko-KR" dirty="0"/>
              <a:t>{ color : green; }</a:t>
            </a:r>
          </a:p>
          <a:p>
            <a:pPr lvl="2"/>
            <a:r>
              <a:rPr lang="ko-KR" altLang="en-US" dirty="0" smtClean="0"/>
              <a:t>웹 페이지의 모든 태그에 적용</a:t>
            </a:r>
            <a:r>
              <a:rPr lang="en-US" altLang="ko-KR" dirty="0" smtClean="0"/>
              <a:t>. </a:t>
            </a:r>
            <a:r>
              <a:rPr lang="ko-KR" altLang="en-US" dirty="0" smtClean="0"/>
              <a:t>텍스트 색을 </a:t>
            </a:r>
            <a:r>
              <a:rPr lang="en-US" altLang="ko-KR" dirty="0" smtClean="0"/>
              <a:t>green</a:t>
            </a:r>
            <a:r>
              <a:rPr lang="ko-KR" altLang="en-US" dirty="0" smtClean="0"/>
              <a:t>으로 칠함</a:t>
            </a:r>
            <a:endParaRPr lang="en-US" altLang="ko-KR" dirty="0" smtClean="0"/>
          </a:p>
          <a:p>
            <a:pPr lvl="2"/>
            <a:endParaRPr lang="en-US" altLang="ko-KR" dirty="0"/>
          </a:p>
          <a:p>
            <a:r>
              <a:rPr lang="ko-KR" altLang="en-US" dirty="0" smtClean="0"/>
              <a:t>속성 </a:t>
            </a:r>
            <a:r>
              <a:rPr lang="ko-KR" altLang="en-US" dirty="0" err="1" smtClean="0"/>
              <a:t>셀렉터</a:t>
            </a:r>
            <a:endParaRPr lang="en-US" altLang="ko-KR" dirty="0" smtClean="0"/>
          </a:p>
          <a:p>
            <a:pPr lvl="1"/>
            <a:r>
              <a:rPr lang="en-US" altLang="ko-KR" dirty="0"/>
              <a:t>HTML </a:t>
            </a:r>
            <a:r>
              <a:rPr lang="ko-KR" altLang="en-US" dirty="0"/>
              <a:t>태그의 특정 속성</a:t>
            </a:r>
            <a:r>
              <a:rPr lang="en-US" altLang="ko-KR" dirty="0"/>
              <a:t>(attribute)</a:t>
            </a:r>
            <a:r>
              <a:rPr lang="ko-KR" altLang="en-US" dirty="0"/>
              <a:t>에 대해 값이 일치하는 태그에만 스타일을 적용하는 </a:t>
            </a:r>
            <a:r>
              <a:rPr lang="ko-KR" altLang="en-US" dirty="0" err="1"/>
              <a:t>셀렉터</a:t>
            </a:r>
            <a:endParaRPr lang="ko-KR" altLang="en-US" dirty="0"/>
          </a:p>
          <a:p>
            <a:pPr marL="365760" lvl="1" indent="0">
              <a:buNone/>
            </a:pPr>
            <a:endParaRPr lang="en-US" altLang="ko-KR" dirty="0" smtClean="0"/>
          </a:p>
          <a:p>
            <a:pPr marL="365760" lvl="1" indent="0">
              <a:buNone/>
            </a:pPr>
            <a:r>
              <a:rPr lang="ko-KR" altLang="en-US" dirty="0" smtClean="0"/>
              <a:t>예</a:t>
            </a:r>
            <a:r>
              <a:rPr lang="en-US" altLang="ko-KR" dirty="0" smtClean="0"/>
              <a:t>) </a:t>
            </a:r>
            <a:r>
              <a:rPr lang="en-US" altLang="ko-KR" dirty="0"/>
              <a:t>input[type=text] { color : red; } </a:t>
            </a:r>
          </a:p>
          <a:p>
            <a:pPr lvl="2"/>
            <a:r>
              <a:rPr lang="en-US" altLang="ko-KR" smtClean="0"/>
              <a:t>type </a:t>
            </a:r>
            <a:r>
              <a:rPr lang="ko-KR" altLang="en-US" dirty="0"/>
              <a:t>속성값이 “</a:t>
            </a:r>
            <a:r>
              <a:rPr lang="en-US" altLang="ko-KR" dirty="0"/>
              <a:t>text”</a:t>
            </a:r>
            <a:r>
              <a:rPr lang="ko-KR" altLang="en-US" dirty="0"/>
              <a:t>인 </a:t>
            </a:r>
            <a:r>
              <a:rPr lang="en-US" altLang="ko-KR" dirty="0"/>
              <a:t>&lt;input&gt; </a:t>
            </a:r>
            <a:r>
              <a:rPr lang="ko-KR" altLang="en-US" dirty="0"/>
              <a:t>태그에 </a:t>
            </a:r>
            <a:r>
              <a:rPr lang="ko-KR" altLang="en-US" dirty="0" smtClean="0"/>
              <a:t>적용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&lt;input</a:t>
            </a:r>
            <a:r>
              <a:rPr lang="ko-KR" altLang="en-US" dirty="0" smtClean="0"/>
              <a:t> </a:t>
            </a:r>
            <a:r>
              <a:rPr lang="en-US" altLang="ko-KR" dirty="0" smtClean="0"/>
              <a:t>type=“text”&gt;</a:t>
            </a:r>
            <a:endParaRPr lang="ko-KR" altLang="en-US" dirty="0"/>
          </a:p>
          <a:p>
            <a:pPr lvl="1"/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13877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가상</a:t>
            </a:r>
            <a:r>
              <a:rPr lang="en-US" altLang="ko-KR" dirty="0" smtClean="0"/>
              <a:t> </a:t>
            </a:r>
            <a:r>
              <a:rPr lang="ko-KR" altLang="en-US" dirty="0" smtClean="0"/>
              <a:t>클래스</a:t>
            </a:r>
            <a:r>
              <a:rPr lang="en-US" altLang="ko-KR" dirty="0"/>
              <a:t>(</a:t>
            </a:r>
            <a:r>
              <a:rPr lang="en-US" altLang="ko-KR" dirty="0" smtClean="0"/>
              <a:t>pseudo-class)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셀렉터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2736304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어떤 조건이나 </a:t>
            </a:r>
            <a:r>
              <a:rPr lang="ko-KR" altLang="en-US" dirty="0" smtClean="0"/>
              <a:t>상황에서 스타일을 </a:t>
            </a:r>
            <a:r>
              <a:rPr lang="ko-KR" altLang="en-US" dirty="0"/>
              <a:t>적용하도록 만든 </a:t>
            </a:r>
            <a:r>
              <a:rPr lang="ko-KR" altLang="en-US" dirty="0" err="1" smtClean="0"/>
              <a:t>셀렉터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40</a:t>
            </a:r>
            <a:r>
              <a:rPr lang="ko-KR" altLang="en-US" dirty="0" smtClean="0"/>
              <a:t>개 이상의 많은 가상 </a:t>
            </a:r>
            <a:r>
              <a:rPr lang="ko-KR" altLang="en-US" dirty="0" smtClean="0"/>
              <a:t>클래스 </a:t>
            </a:r>
            <a:r>
              <a:rPr lang="ko-KR" altLang="en-US" dirty="0" err="1" smtClean="0"/>
              <a:t>셀렉터</a:t>
            </a:r>
            <a:r>
              <a:rPr lang="ko-KR" altLang="en-US" dirty="0" smtClean="0"/>
              <a:t> </a:t>
            </a:r>
            <a:r>
              <a:rPr lang="ko-KR" altLang="en-US" dirty="0" smtClean="0"/>
              <a:t>있음</a:t>
            </a:r>
            <a:endParaRPr lang="en-US" altLang="ko-KR" dirty="0" smtClean="0"/>
          </a:p>
          <a:p>
            <a:pPr marL="685800" lvl="2" indent="0">
              <a:buNone/>
            </a:pPr>
            <a:r>
              <a:rPr lang="ko-KR" altLang="en-US" dirty="0" smtClean="0"/>
              <a:t>예</a:t>
            </a:r>
            <a:r>
              <a:rPr lang="en-US" altLang="ko-KR" dirty="0" smtClean="0"/>
              <a:t>1) </a:t>
            </a:r>
            <a:r>
              <a:rPr lang="en-US" altLang="ko-KR" dirty="0"/>
              <a:t>a:visited { color : green; }</a:t>
            </a:r>
          </a:p>
          <a:p>
            <a:pPr lvl="3"/>
            <a:r>
              <a:rPr lang="ko-KR" altLang="en-US" dirty="0"/>
              <a:t>방문한 </a:t>
            </a:r>
            <a:r>
              <a:rPr lang="en-US" altLang="ko-KR" dirty="0"/>
              <a:t>&lt;a&gt;</a:t>
            </a:r>
            <a:r>
              <a:rPr lang="ko-KR" altLang="en-US" dirty="0"/>
              <a:t>의 링크 텍스트 색을 </a:t>
            </a:r>
            <a:r>
              <a:rPr lang="en-US" altLang="ko-KR" dirty="0"/>
              <a:t>green</a:t>
            </a:r>
            <a:r>
              <a:rPr lang="ko-KR" altLang="en-US" dirty="0"/>
              <a:t>으로 </a:t>
            </a:r>
            <a:r>
              <a:rPr lang="ko-KR" altLang="en-US" dirty="0" smtClean="0"/>
              <a:t>출력</a:t>
            </a:r>
            <a:endParaRPr lang="en-US" altLang="ko-KR" dirty="0" smtClean="0"/>
          </a:p>
          <a:p>
            <a:pPr marL="685800" lvl="2" indent="0">
              <a:buNone/>
            </a:pPr>
            <a:r>
              <a:rPr lang="ko-KR" altLang="en-US" dirty="0" smtClean="0"/>
              <a:t>예</a:t>
            </a:r>
            <a:r>
              <a:rPr lang="en-US" altLang="ko-KR" dirty="0" smtClean="0"/>
              <a:t>2)</a:t>
            </a:r>
            <a:r>
              <a:rPr lang="en-US" altLang="ko-KR" dirty="0"/>
              <a:t> </a:t>
            </a:r>
            <a:r>
              <a:rPr lang="en-US" altLang="ko-KR" dirty="0" err="1"/>
              <a:t>li:hover</a:t>
            </a:r>
            <a:r>
              <a:rPr lang="en-US" altLang="ko-KR" dirty="0"/>
              <a:t> { background : </a:t>
            </a:r>
            <a:r>
              <a:rPr lang="en-US" altLang="ko-KR" dirty="0" err="1"/>
              <a:t>yellowgreen</a:t>
            </a:r>
            <a:r>
              <a:rPr lang="en-US" altLang="ko-KR" dirty="0"/>
              <a:t>; } </a:t>
            </a:r>
            <a:endParaRPr lang="en-US" altLang="ko-KR" dirty="0" smtClean="0"/>
          </a:p>
          <a:p>
            <a:pPr lvl="3" fontAlgn="base" latinLnBrk="0"/>
            <a:r>
              <a:rPr lang="en-US" altLang="ko-KR" dirty="0"/>
              <a:t>&lt;li&gt; </a:t>
            </a:r>
            <a:r>
              <a:rPr lang="ko-KR" altLang="en-US" dirty="0" smtClean="0"/>
              <a:t>태그에 </a:t>
            </a:r>
            <a:r>
              <a:rPr lang="ko-KR" altLang="en-US" dirty="0"/>
              <a:t>마우스가 </a:t>
            </a:r>
            <a:r>
              <a:rPr lang="ko-KR" altLang="en-US" dirty="0" smtClean="0"/>
              <a:t>올라오면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yellowgreen</a:t>
            </a:r>
            <a:r>
              <a:rPr lang="ko-KR" altLang="en-US" dirty="0"/>
              <a:t>을 배경색으로 </a:t>
            </a:r>
            <a:r>
              <a:rPr lang="ko-KR" altLang="en-US" dirty="0" smtClean="0"/>
              <a:t>출력</a:t>
            </a:r>
            <a:r>
              <a:rPr lang="en-US" altLang="ko-KR" dirty="0" smtClean="0"/>
              <a:t>, </a:t>
            </a:r>
            <a:r>
              <a:rPr lang="ko-KR" altLang="en-US" dirty="0" smtClean="0"/>
              <a:t>내려가면 복귀</a:t>
            </a:r>
            <a:endParaRPr lang="ko-KR" altLang="en-US" dirty="0"/>
          </a:p>
          <a:p>
            <a:pPr lvl="1"/>
            <a:endParaRPr lang="en-US" altLang="ko-KR" dirty="0" smtClean="0"/>
          </a:p>
          <a:p>
            <a:pPr lvl="2"/>
            <a:endParaRPr lang="en-US" altLang="ko-KR" dirty="0"/>
          </a:p>
          <a:p>
            <a:pPr lvl="1"/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27</a:t>
            </a:fld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3501008"/>
            <a:ext cx="6547393" cy="303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779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/>
            <a:r>
              <a:rPr lang="en-US" altLang="ko-KR" dirty="0" smtClean="0"/>
              <a:t>:</a:t>
            </a:r>
            <a:r>
              <a:rPr lang="en-US" altLang="ko-KR" dirty="0" err="1" smtClean="0"/>
              <a:t>firstletter</a:t>
            </a:r>
            <a:r>
              <a:rPr lang="ko-KR" altLang="en-US" dirty="0" smtClean="0"/>
              <a:t>와 </a:t>
            </a:r>
            <a:r>
              <a:rPr lang="en-US" altLang="ko-KR" dirty="0"/>
              <a:t>:</a:t>
            </a:r>
            <a:r>
              <a:rPr lang="en-US" altLang="ko-KR" dirty="0" smtClean="0"/>
              <a:t>hover</a:t>
            </a:r>
            <a:r>
              <a:rPr lang="ko-KR" altLang="en-US" dirty="0" smtClean="0"/>
              <a:t>의 사용 사례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28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1700808"/>
            <a:ext cx="8718233" cy="3829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575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4-9 </a:t>
            </a:r>
            <a:r>
              <a:rPr lang="ko-KR" altLang="en-US" dirty="0" err="1"/>
              <a:t>셀렉터</a:t>
            </a:r>
            <a:r>
              <a:rPr lang="ko-KR" altLang="en-US" dirty="0"/>
              <a:t> </a:t>
            </a:r>
            <a:r>
              <a:rPr lang="ko-KR" altLang="en-US" dirty="0" smtClean="0"/>
              <a:t>활용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29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612648" y="1398136"/>
            <a:ext cx="3744416" cy="533992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100" dirty="0"/>
              <a:t>&lt;!DOCTYPE html&gt;</a:t>
            </a:r>
          </a:p>
          <a:p>
            <a:pPr defTabSz="180000"/>
            <a:r>
              <a:rPr lang="en-US" altLang="ko-KR" sz="1100" dirty="0"/>
              <a:t>&lt;html&gt;</a:t>
            </a:r>
          </a:p>
          <a:p>
            <a:pPr defTabSz="180000"/>
            <a:r>
              <a:rPr lang="en-US" altLang="ko-KR" sz="1100" dirty="0"/>
              <a:t>&lt;head&gt;&lt;title&gt;</a:t>
            </a:r>
            <a:r>
              <a:rPr lang="ko-KR" altLang="en-US" sz="1100" dirty="0" err="1"/>
              <a:t>셀렉터</a:t>
            </a:r>
            <a:r>
              <a:rPr lang="ko-KR" altLang="en-US" sz="1100" dirty="0"/>
              <a:t> 만들기</a:t>
            </a:r>
            <a:r>
              <a:rPr lang="en-US" altLang="ko-KR" sz="1100" dirty="0"/>
              <a:t>&lt;/title&gt;</a:t>
            </a:r>
          </a:p>
          <a:p>
            <a:pPr defTabSz="180000"/>
            <a:r>
              <a:rPr lang="en-US" altLang="ko-KR" sz="1100" dirty="0"/>
              <a:t>&lt;style&gt;</a:t>
            </a:r>
          </a:p>
          <a:p>
            <a:pPr defTabSz="180000"/>
            <a:r>
              <a:rPr lang="en-US" altLang="ko-KR" sz="1100" b="1" dirty="0"/>
              <a:t>h3,</a:t>
            </a:r>
            <a:r>
              <a:rPr lang="ko-KR" altLang="en-US" sz="1100" b="1" dirty="0"/>
              <a:t> </a:t>
            </a:r>
            <a:r>
              <a:rPr lang="en-US" altLang="ko-KR" sz="1100" b="1" dirty="0"/>
              <a:t>li</a:t>
            </a:r>
            <a:r>
              <a:rPr lang="ko-KR" altLang="en-US" sz="1100" b="1" dirty="0"/>
              <a:t> </a:t>
            </a:r>
            <a:r>
              <a:rPr lang="en-US" altLang="ko-KR" sz="1100" b="1" dirty="0"/>
              <a:t>{ </a:t>
            </a:r>
            <a:r>
              <a:rPr lang="en-US" altLang="ko-KR" sz="1100" dirty="0"/>
              <a:t>/* </a:t>
            </a:r>
            <a:r>
              <a:rPr lang="ko-KR" altLang="en-US" sz="1100" dirty="0"/>
              <a:t>태그 이름 </a:t>
            </a:r>
            <a:r>
              <a:rPr lang="ko-KR" altLang="en-US" sz="1100" dirty="0" err="1"/>
              <a:t>셀렉터</a:t>
            </a:r>
            <a:r>
              <a:rPr lang="ko-KR" altLang="en-US" sz="1100" dirty="0"/>
              <a:t> *</a:t>
            </a:r>
            <a:r>
              <a:rPr lang="en-US" altLang="ko-KR" sz="1100" dirty="0"/>
              <a:t>/</a:t>
            </a:r>
          </a:p>
          <a:p>
            <a:pPr defTabSz="180000"/>
            <a:r>
              <a:rPr lang="en-US" altLang="ko-KR" sz="1100" dirty="0" smtClean="0"/>
              <a:t>	color </a:t>
            </a:r>
            <a:r>
              <a:rPr lang="en-US" altLang="ko-KR" sz="1100" dirty="0"/>
              <a:t>: brown;</a:t>
            </a:r>
          </a:p>
          <a:p>
            <a:pPr defTabSz="180000"/>
            <a:r>
              <a:rPr lang="en-US" altLang="ko-KR" sz="1100" dirty="0"/>
              <a:t>}</a:t>
            </a:r>
          </a:p>
          <a:p>
            <a:pPr defTabSz="180000"/>
            <a:r>
              <a:rPr lang="en-US" altLang="ko-KR" sz="1100" b="1" dirty="0"/>
              <a:t>div</a:t>
            </a:r>
            <a:r>
              <a:rPr lang="ko-KR" altLang="en-US" sz="1100" b="1" dirty="0"/>
              <a:t> </a:t>
            </a:r>
            <a:r>
              <a:rPr lang="en-US" altLang="ko-KR" sz="1100" b="1" dirty="0"/>
              <a:t>&gt;</a:t>
            </a:r>
            <a:r>
              <a:rPr lang="ko-KR" altLang="en-US" sz="1100" b="1" dirty="0"/>
              <a:t> </a:t>
            </a:r>
            <a:r>
              <a:rPr lang="en-US" altLang="ko-KR" sz="1100" b="1" dirty="0"/>
              <a:t>div</a:t>
            </a:r>
            <a:r>
              <a:rPr lang="ko-KR" altLang="en-US" sz="1100" b="1" dirty="0"/>
              <a:t> </a:t>
            </a:r>
            <a:r>
              <a:rPr lang="en-US" altLang="ko-KR" sz="1100" b="1" dirty="0"/>
              <a:t>&gt;</a:t>
            </a:r>
            <a:r>
              <a:rPr lang="ko-KR" altLang="en-US" sz="1100" b="1" dirty="0"/>
              <a:t> </a:t>
            </a:r>
            <a:r>
              <a:rPr lang="en-US" altLang="ko-KR" sz="1100" b="1" dirty="0"/>
              <a:t>strong</a:t>
            </a:r>
            <a:r>
              <a:rPr lang="ko-KR" altLang="en-US" sz="1100" b="1" dirty="0"/>
              <a:t> </a:t>
            </a:r>
            <a:r>
              <a:rPr lang="en-US" altLang="ko-KR" sz="1100" b="1" dirty="0"/>
              <a:t>{</a:t>
            </a:r>
            <a:r>
              <a:rPr lang="en-US" altLang="ko-KR" sz="1100" dirty="0"/>
              <a:t> /* </a:t>
            </a:r>
            <a:r>
              <a:rPr lang="ko-KR" altLang="en-US" sz="1100" dirty="0"/>
              <a:t>자식 </a:t>
            </a:r>
            <a:r>
              <a:rPr lang="ko-KR" altLang="en-US" sz="1100" dirty="0" err="1"/>
              <a:t>셀렉터</a:t>
            </a:r>
            <a:r>
              <a:rPr lang="ko-KR" altLang="en-US" sz="1100" dirty="0"/>
              <a:t> *</a:t>
            </a:r>
            <a:r>
              <a:rPr lang="en-US" altLang="ko-KR" sz="1100" dirty="0"/>
              <a:t>/</a:t>
            </a:r>
          </a:p>
          <a:p>
            <a:pPr defTabSz="180000"/>
            <a:r>
              <a:rPr lang="en-US" altLang="ko-KR" sz="1100" dirty="0" smtClean="0"/>
              <a:t>	background </a:t>
            </a:r>
            <a:r>
              <a:rPr lang="en-US" altLang="ko-KR" sz="1100" dirty="0"/>
              <a:t>: yellow;</a:t>
            </a:r>
          </a:p>
          <a:p>
            <a:pPr defTabSz="180000"/>
            <a:r>
              <a:rPr lang="en-US" altLang="ko-KR" sz="1100" dirty="0" smtClean="0"/>
              <a:t>}</a:t>
            </a:r>
            <a:endParaRPr lang="en-US" altLang="ko-KR" sz="1100" dirty="0"/>
          </a:p>
          <a:p>
            <a:pPr defTabSz="180000"/>
            <a:r>
              <a:rPr lang="en-US" altLang="ko-KR" sz="1100" b="1" dirty="0" err="1"/>
              <a:t>ul</a:t>
            </a:r>
            <a:r>
              <a:rPr lang="en-US" altLang="ko-KR" sz="1100" b="1" dirty="0"/>
              <a:t> strong { </a:t>
            </a:r>
            <a:r>
              <a:rPr lang="en-US" altLang="ko-KR" sz="1100" dirty="0"/>
              <a:t>/* </a:t>
            </a:r>
            <a:r>
              <a:rPr lang="ko-KR" altLang="en-US" sz="1100" dirty="0"/>
              <a:t>자손 </a:t>
            </a:r>
            <a:r>
              <a:rPr lang="ko-KR" altLang="en-US" sz="1100" dirty="0" err="1"/>
              <a:t>셀렉터</a:t>
            </a:r>
            <a:r>
              <a:rPr lang="ko-KR" altLang="en-US" sz="1100" dirty="0"/>
              <a:t> *</a:t>
            </a:r>
            <a:r>
              <a:rPr lang="en-US" altLang="ko-KR" sz="1100" dirty="0"/>
              <a:t>/</a:t>
            </a:r>
          </a:p>
          <a:p>
            <a:pPr defTabSz="180000"/>
            <a:r>
              <a:rPr lang="en-US" altLang="ko-KR" sz="1100" dirty="0" smtClean="0"/>
              <a:t>	color </a:t>
            </a:r>
            <a:r>
              <a:rPr lang="en-US" altLang="ko-KR" sz="1100" dirty="0"/>
              <a:t>: </a:t>
            </a:r>
            <a:r>
              <a:rPr lang="en-US" altLang="ko-KR" sz="1100" dirty="0" err="1"/>
              <a:t>dodgerblue</a:t>
            </a:r>
            <a:r>
              <a:rPr lang="en-US" altLang="ko-KR" sz="1100" dirty="0"/>
              <a:t>;</a:t>
            </a:r>
          </a:p>
          <a:p>
            <a:pPr defTabSz="180000"/>
            <a:r>
              <a:rPr lang="en-US" altLang="ko-KR" sz="1100" dirty="0"/>
              <a:t>}</a:t>
            </a:r>
          </a:p>
          <a:p>
            <a:pPr defTabSz="180000"/>
            <a:r>
              <a:rPr lang="en-US" altLang="ko-KR" sz="1100" b="1" dirty="0"/>
              <a:t>.warning </a:t>
            </a:r>
            <a:r>
              <a:rPr lang="en-US" altLang="ko-KR" sz="1100" dirty="0"/>
              <a:t>{ /* class </a:t>
            </a:r>
            <a:r>
              <a:rPr lang="ko-KR" altLang="en-US" sz="1100" dirty="0" err="1"/>
              <a:t>셀렉터</a:t>
            </a:r>
            <a:r>
              <a:rPr lang="ko-KR" altLang="en-US" sz="1100" dirty="0"/>
              <a:t> *</a:t>
            </a:r>
            <a:r>
              <a:rPr lang="en-US" altLang="ko-KR" sz="1100" dirty="0"/>
              <a:t>/</a:t>
            </a:r>
          </a:p>
          <a:p>
            <a:pPr defTabSz="180000"/>
            <a:r>
              <a:rPr lang="en-US" altLang="ko-KR" sz="1100" dirty="0" smtClean="0"/>
              <a:t>	color </a:t>
            </a:r>
            <a:r>
              <a:rPr lang="en-US" altLang="ko-KR" sz="1100" dirty="0"/>
              <a:t>: red;</a:t>
            </a:r>
          </a:p>
          <a:p>
            <a:pPr defTabSz="180000"/>
            <a:r>
              <a:rPr lang="en-US" altLang="ko-KR" sz="1100" dirty="0"/>
              <a:t>}</a:t>
            </a:r>
          </a:p>
          <a:p>
            <a:pPr defTabSz="180000"/>
            <a:r>
              <a:rPr lang="en-US" altLang="ko-KR" sz="1100" b="1" dirty="0" err="1"/>
              <a:t>body.main</a:t>
            </a:r>
            <a:r>
              <a:rPr lang="en-US" altLang="ko-KR" sz="1100" b="1" dirty="0"/>
              <a:t> { </a:t>
            </a:r>
            <a:r>
              <a:rPr lang="en-US" altLang="ko-KR" sz="1100" dirty="0"/>
              <a:t>/* class </a:t>
            </a:r>
            <a:r>
              <a:rPr lang="ko-KR" altLang="en-US" sz="1100" dirty="0" err="1"/>
              <a:t>셀렉터</a:t>
            </a:r>
            <a:r>
              <a:rPr lang="ko-KR" altLang="en-US" sz="1100" dirty="0"/>
              <a:t> *</a:t>
            </a:r>
            <a:r>
              <a:rPr lang="en-US" altLang="ko-KR" sz="1100" dirty="0"/>
              <a:t>/</a:t>
            </a:r>
          </a:p>
          <a:p>
            <a:pPr defTabSz="180000"/>
            <a:r>
              <a:rPr lang="en-US" altLang="ko-KR" sz="1100" dirty="0" smtClean="0"/>
              <a:t>	background </a:t>
            </a:r>
            <a:r>
              <a:rPr lang="en-US" altLang="ko-KR" sz="1100" dirty="0"/>
              <a:t>: </a:t>
            </a:r>
            <a:r>
              <a:rPr lang="en-US" altLang="ko-KR" sz="1100" dirty="0" err="1"/>
              <a:t>aliceblue</a:t>
            </a:r>
            <a:r>
              <a:rPr lang="en-US" altLang="ko-KR" sz="1100" dirty="0"/>
              <a:t>; </a:t>
            </a:r>
          </a:p>
          <a:p>
            <a:pPr defTabSz="180000"/>
            <a:r>
              <a:rPr lang="en-US" altLang="ko-KR" sz="1100" dirty="0"/>
              <a:t>}</a:t>
            </a:r>
          </a:p>
          <a:p>
            <a:pPr defTabSz="180000"/>
            <a:r>
              <a:rPr lang="en-US" altLang="ko-KR" sz="1100" b="1" dirty="0"/>
              <a:t>#list </a:t>
            </a:r>
            <a:r>
              <a:rPr lang="en-US" altLang="ko-KR" sz="1100" dirty="0"/>
              <a:t>{ /* id </a:t>
            </a:r>
            <a:r>
              <a:rPr lang="ko-KR" altLang="en-US" sz="1100" dirty="0" err="1"/>
              <a:t>셀렉터</a:t>
            </a:r>
            <a:r>
              <a:rPr lang="ko-KR" altLang="en-US" sz="1100" dirty="0"/>
              <a:t> *</a:t>
            </a:r>
            <a:r>
              <a:rPr lang="en-US" altLang="ko-KR" sz="1100" dirty="0"/>
              <a:t>/</a:t>
            </a:r>
          </a:p>
          <a:p>
            <a:pPr defTabSz="180000"/>
            <a:r>
              <a:rPr lang="en-US" altLang="ko-KR" sz="1100" dirty="0" smtClean="0"/>
              <a:t>	background </a:t>
            </a:r>
            <a:r>
              <a:rPr lang="en-US" altLang="ko-KR" sz="1100" dirty="0"/>
              <a:t>: </a:t>
            </a:r>
            <a:r>
              <a:rPr lang="en-US" altLang="ko-KR" sz="1100" dirty="0" err="1"/>
              <a:t>mistyrose</a:t>
            </a:r>
            <a:r>
              <a:rPr lang="en-US" altLang="ko-KR" sz="1100" dirty="0"/>
              <a:t>;</a:t>
            </a:r>
          </a:p>
          <a:p>
            <a:pPr defTabSz="180000"/>
            <a:r>
              <a:rPr lang="en-US" altLang="ko-KR" sz="1100" dirty="0"/>
              <a:t>}</a:t>
            </a:r>
          </a:p>
          <a:p>
            <a:pPr defTabSz="180000"/>
            <a:r>
              <a:rPr lang="en-US" altLang="ko-KR" sz="1100" b="1" dirty="0"/>
              <a:t>#list span{ </a:t>
            </a:r>
            <a:r>
              <a:rPr lang="en-US" altLang="ko-KR" sz="1100" dirty="0"/>
              <a:t>/* </a:t>
            </a:r>
            <a:r>
              <a:rPr lang="ko-KR" altLang="en-US" sz="1100" dirty="0"/>
              <a:t>자손 </a:t>
            </a:r>
            <a:r>
              <a:rPr lang="ko-KR" altLang="en-US" sz="1100" dirty="0" err="1"/>
              <a:t>셀렉터</a:t>
            </a:r>
            <a:r>
              <a:rPr lang="ko-KR" altLang="en-US" sz="1100" dirty="0"/>
              <a:t> *</a:t>
            </a:r>
            <a:r>
              <a:rPr lang="en-US" altLang="ko-KR" sz="1100" dirty="0"/>
              <a:t>/</a:t>
            </a:r>
          </a:p>
          <a:p>
            <a:pPr defTabSz="180000"/>
            <a:r>
              <a:rPr lang="en-US" altLang="ko-KR" sz="1100" dirty="0" smtClean="0"/>
              <a:t>	color </a:t>
            </a:r>
            <a:r>
              <a:rPr lang="en-US" altLang="ko-KR" sz="1100" dirty="0"/>
              <a:t>: </a:t>
            </a:r>
            <a:r>
              <a:rPr lang="en-US" altLang="ko-KR" sz="1100" dirty="0" err="1"/>
              <a:t>forestgreen</a:t>
            </a:r>
            <a:r>
              <a:rPr lang="en-US" altLang="ko-KR" sz="1100" dirty="0"/>
              <a:t>;</a:t>
            </a:r>
          </a:p>
          <a:p>
            <a:pPr defTabSz="180000"/>
            <a:r>
              <a:rPr lang="en-US" altLang="ko-KR" sz="1100" dirty="0"/>
              <a:t>}</a:t>
            </a:r>
          </a:p>
          <a:p>
            <a:pPr defTabSz="180000"/>
            <a:r>
              <a:rPr lang="en-US" altLang="ko-KR" sz="1100" b="1" dirty="0"/>
              <a:t>h3:first-letter</a:t>
            </a:r>
            <a:r>
              <a:rPr lang="ko-KR" altLang="en-US" sz="1100" b="1" dirty="0"/>
              <a:t> </a:t>
            </a:r>
            <a:r>
              <a:rPr lang="en-US" altLang="ko-KR" sz="1100" b="1" dirty="0"/>
              <a:t>{ </a:t>
            </a:r>
            <a:r>
              <a:rPr lang="en-US" altLang="ko-KR" sz="1100" dirty="0"/>
              <a:t>/* </a:t>
            </a:r>
            <a:r>
              <a:rPr lang="ko-KR" altLang="en-US" sz="1100" dirty="0"/>
              <a:t>가상 클래스 </a:t>
            </a:r>
            <a:r>
              <a:rPr lang="ko-KR" altLang="en-US" sz="1100" dirty="0" err="1"/>
              <a:t>셀렉터</a:t>
            </a:r>
            <a:r>
              <a:rPr lang="ko-KR" altLang="en-US" sz="1100" dirty="0"/>
              <a:t> *</a:t>
            </a:r>
            <a:r>
              <a:rPr lang="en-US" altLang="ko-KR" sz="1100" dirty="0"/>
              <a:t>/</a:t>
            </a:r>
          </a:p>
          <a:p>
            <a:pPr defTabSz="180000"/>
            <a:r>
              <a:rPr lang="en-US" altLang="ko-KR" sz="1100" dirty="0" smtClean="0"/>
              <a:t>	color </a:t>
            </a:r>
            <a:r>
              <a:rPr lang="en-US" altLang="ko-KR" sz="1100" dirty="0"/>
              <a:t>: red;</a:t>
            </a:r>
          </a:p>
          <a:p>
            <a:pPr defTabSz="180000"/>
            <a:r>
              <a:rPr lang="en-US" altLang="ko-KR" sz="1100" dirty="0"/>
              <a:t>} </a:t>
            </a:r>
          </a:p>
          <a:p>
            <a:pPr defTabSz="180000"/>
            <a:r>
              <a:rPr lang="en-US" altLang="ko-KR" sz="1100" b="1" dirty="0" err="1"/>
              <a:t>li:hover</a:t>
            </a:r>
            <a:r>
              <a:rPr lang="ko-KR" altLang="en-US" sz="1100" b="1" dirty="0"/>
              <a:t> </a:t>
            </a:r>
            <a:r>
              <a:rPr lang="en-US" altLang="ko-KR" sz="1100" b="1" dirty="0"/>
              <a:t>{</a:t>
            </a:r>
            <a:r>
              <a:rPr lang="en-US" altLang="ko-KR" sz="1100" dirty="0"/>
              <a:t> /* </a:t>
            </a:r>
            <a:r>
              <a:rPr lang="ko-KR" altLang="en-US" sz="1100" dirty="0"/>
              <a:t>가상 클래스 </a:t>
            </a:r>
            <a:r>
              <a:rPr lang="ko-KR" altLang="en-US" sz="1100" dirty="0" err="1"/>
              <a:t>셀렉터</a:t>
            </a:r>
            <a:r>
              <a:rPr lang="ko-KR" altLang="en-US" sz="1100" dirty="0"/>
              <a:t> *</a:t>
            </a:r>
            <a:r>
              <a:rPr lang="en-US" altLang="ko-KR" sz="1100" dirty="0"/>
              <a:t>/</a:t>
            </a:r>
          </a:p>
          <a:p>
            <a:pPr defTabSz="180000"/>
            <a:r>
              <a:rPr lang="en-US" altLang="ko-KR" sz="1100" dirty="0" smtClean="0"/>
              <a:t>	background </a:t>
            </a:r>
            <a:r>
              <a:rPr lang="en-US" altLang="ko-KR" sz="1100" dirty="0"/>
              <a:t>: </a:t>
            </a:r>
            <a:r>
              <a:rPr lang="en-US" altLang="ko-KR" sz="1100" dirty="0" err="1"/>
              <a:t>yellowgreen</a:t>
            </a:r>
            <a:r>
              <a:rPr lang="en-US" altLang="ko-KR" sz="1100" dirty="0" smtClean="0"/>
              <a:t>;</a:t>
            </a:r>
          </a:p>
          <a:p>
            <a:pPr defTabSz="180000"/>
            <a:r>
              <a:rPr lang="en-US" altLang="ko-KR" sz="1100" dirty="0" smtClean="0"/>
              <a:t>}</a:t>
            </a:r>
            <a:endParaRPr lang="en-US" altLang="ko-KR" sz="1100" dirty="0"/>
          </a:p>
        </p:txBody>
      </p:sp>
      <p:sp>
        <p:nvSpPr>
          <p:cNvPr id="8" name="직사각형 7"/>
          <p:cNvSpPr/>
          <p:nvPr/>
        </p:nvSpPr>
        <p:spPr>
          <a:xfrm>
            <a:off x="4424238" y="1412776"/>
            <a:ext cx="4572000" cy="26314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100" dirty="0"/>
              <a:t>&lt;/style&gt;&lt;/head&gt;</a:t>
            </a:r>
          </a:p>
          <a:p>
            <a:pPr defTabSz="180000"/>
            <a:r>
              <a:rPr lang="en-US" altLang="ko-KR" sz="1100" dirty="0" smtClean="0"/>
              <a:t>&lt;</a:t>
            </a:r>
            <a:r>
              <a:rPr lang="en-US" altLang="ko-KR" sz="1100" dirty="0"/>
              <a:t>body class="main"&gt;</a:t>
            </a:r>
          </a:p>
          <a:p>
            <a:pPr defTabSz="180000"/>
            <a:r>
              <a:rPr lang="en-US" altLang="ko-KR" sz="1100" dirty="0"/>
              <a:t>&lt;h3&gt;Web Programming&lt;/h3&gt;</a:t>
            </a:r>
          </a:p>
          <a:p>
            <a:pPr defTabSz="180000"/>
            <a:r>
              <a:rPr lang="en-US" altLang="ko-KR" sz="1100" dirty="0"/>
              <a:t>&lt;</a:t>
            </a:r>
            <a:r>
              <a:rPr lang="en-US" altLang="ko-KR" sz="1100" dirty="0" err="1"/>
              <a:t>hr</a:t>
            </a:r>
            <a:r>
              <a:rPr lang="en-US" altLang="ko-KR" sz="1100" dirty="0"/>
              <a:t>&gt;</a:t>
            </a:r>
          </a:p>
          <a:p>
            <a:pPr defTabSz="180000"/>
            <a:r>
              <a:rPr lang="en-US" altLang="ko-KR" sz="1100" dirty="0"/>
              <a:t>&lt;div&gt; </a:t>
            </a:r>
          </a:p>
          <a:p>
            <a:pPr defTabSz="180000"/>
            <a:r>
              <a:rPr lang="en-US" altLang="ko-KR" sz="1100" dirty="0"/>
              <a:t>	&lt;div&gt;2</a:t>
            </a:r>
            <a:r>
              <a:rPr lang="ko-KR" altLang="en-US" sz="1100" dirty="0"/>
              <a:t>학기 </a:t>
            </a:r>
            <a:r>
              <a:rPr lang="en-US" altLang="ko-KR" sz="1100" dirty="0"/>
              <a:t>&lt;strong&gt;</a:t>
            </a:r>
            <a:r>
              <a:rPr lang="ko-KR" altLang="en-US" sz="1100" dirty="0"/>
              <a:t>학습 내용</a:t>
            </a:r>
            <a:r>
              <a:rPr lang="en-US" altLang="ko-KR" sz="1100" dirty="0"/>
              <a:t>&lt;/strong&gt;</a:t>
            </a:r>
            <a:r>
              <a:rPr lang="ko-KR" altLang="en-US" sz="1100" dirty="0"/>
              <a:t>입니다</a:t>
            </a:r>
            <a:r>
              <a:rPr lang="en-US" altLang="ko-KR" sz="1100" dirty="0"/>
              <a:t>.&lt;/div&gt;</a:t>
            </a:r>
          </a:p>
          <a:p>
            <a:pPr defTabSz="180000"/>
            <a:r>
              <a:rPr lang="en-US" altLang="ko-KR" sz="1100" dirty="0"/>
              <a:t>	&lt;</a:t>
            </a:r>
            <a:r>
              <a:rPr lang="en-US" altLang="ko-KR" sz="1100" dirty="0" err="1"/>
              <a:t>ul</a:t>
            </a:r>
            <a:r>
              <a:rPr lang="en-US" altLang="ko-KR" sz="1100" dirty="0"/>
              <a:t> id="list"&gt;</a:t>
            </a:r>
          </a:p>
          <a:p>
            <a:pPr defTabSz="180000"/>
            <a:r>
              <a:rPr lang="en-US" altLang="ko-KR" sz="1100" dirty="0"/>
              <a:t>		&lt;li&gt;&lt;span&gt;HTML5&lt;/span&gt;&lt;/li&gt;</a:t>
            </a:r>
          </a:p>
          <a:p>
            <a:pPr defTabSz="180000"/>
            <a:r>
              <a:rPr lang="en-US" altLang="ko-KR" sz="1100" dirty="0"/>
              <a:t>		&lt;li&gt;&lt;strong&gt;CSS&lt;/strong&gt;&lt;/li&gt;</a:t>
            </a:r>
          </a:p>
          <a:p>
            <a:pPr defTabSz="180000"/>
            <a:r>
              <a:rPr lang="en-US" altLang="ko-KR" sz="1100" dirty="0"/>
              <a:t>		&lt;li&gt;JAVASCRIPT&lt;/li&gt;</a:t>
            </a:r>
          </a:p>
          <a:p>
            <a:pPr defTabSz="180000"/>
            <a:r>
              <a:rPr lang="en-US" altLang="ko-KR" sz="1100" dirty="0"/>
              <a:t>	&lt;/</a:t>
            </a:r>
            <a:r>
              <a:rPr lang="en-US" altLang="ko-KR" sz="1100" dirty="0" err="1"/>
              <a:t>ul</a:t>
            </a:r>
            <a:r>
              <a:rPr lang="en-US" altLang="ko-KR" sz="1100" dirty="0"/>
              <a:t>&gt;</a:t>
            </a:r>
          </a:p>
          <a:p>
            <a:pPr defTabSz="180000"/>
            <a:r>
              <a:rPr lang="en-US" altLang="ko-KR" sz="1100" dirty="0"/>
              <a:t>	&lt;div class="warning"&gt;60</a:t>
            </a:r>
            <a:r>
              <a:rPr lang="ko-KR" altLang="en-US" sz="1100" dirty="0"/>
              <a:t>점 이하는 </a:t>
            </a:r>
            <a:r>
              <a:rPr lang="en-US" altLang="ko-KR" sz="1100" dirty="0"/>
              <a:t>F&lt;/div&gt;</a:t>
            </a:r>
          </a:p>
          <a:p>
            <a:pPr defTabSz="180000"/>
            <a:r>
              <a:rPr lang="en-US" altLang="ko-KR" sz="1100" dirty="0"/>
              <a:t>&lt;/div&gt;</a:t>
            </a:r>
          </a:p>
          <a:p>
            <a:pPr defTabSz="180000"/>
            <a:r>
              <a:rPr lang="en-US" altLang="ko-KR" sz="1100" dirty="0"/>
              <a:t>&lt;/body&gt;</a:t>
            </a:r>
          </a:p>
          <a:p>
            <a:pPr defTabSz="180000"/>
            <a:r>
              <a:rPr lang="en-US" altLang="ko-KR" sz="1100" dirty="0"/>
              <a:t>&lt;/html&gt;</a:t>
            </a:r>
            <a:endParaRPr lang="ko-KR" altLang="en-US" sz="1100" dirty="0"/>
          </a:p>
        </p:txBody>
      </p:sp>
      <p:grpSp>
        <p:nvGrpSpPr>
          <p:cNvPr id="3" name="그룹 2"/>
          <p:cNvGrpSpPr/>
          <p:nvPr/>
        </p:nvGrpSpPr>
        <p:grpSpPr>
          <a:xfrm>
            <a:off x="5429212" y="3590357"/>
            <a:ext cx="2331503" cy="2895972"/>
            <a:chOff x="5201224" y="3501008"/>
            <a:chExt cx="2331503" cy="2895972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01224" y="3501008"/>
              <a:ext cx="2331503" cy="2895972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45145" y="5515785"/>
              <a:ext cx="195124" cy="29051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14941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CSS3 </a:t>
            </a:r>
            <a:r>
              <a:rPr lang="ko-KR" altLang="en-US" smtClean="0"/>
              <a:t>스타일 시트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 smtClean="0"/>
              <a:t>CSS(Cascading Style Sheet)</a:t>
            </a:r>
          </a:p>
          <a:p>
            <a:pPr lvl="1"/>
            <a:r>
              <a:rPr lang="en-US" altLang="ko-KR" dirty="0" smtClean="0"/>
              <a:t>HTML </a:t>
            </a:r>
            <a:r>
              <a:rPr lang="ko-KR" altLang="en-US" dirty="0" smtClean="0"/>
              <a:t>문서의 색이나 모양 등 외관을 꾸미는 언어</a:t>
            </a:r>
          </a:p>
          <a:p>
            <a:pPr lvl="1"/>
            <a:r>
              <a:rPr lang="en-US" altLang="ko-KR" dirty="0" smtClean="0"/>
              <a:t>CSS</a:t>
            </a:r>
            <a:r>
              <a:rPr lang="ko-KR" altLang="en-US" dirty="0" smtClean="0"/>
              <a:t>로 작성된 코드를 스타일 시트</a:t>
            </a:r>
            <a:r>
              <a:rPr lang="en-US" altLang="ko-KR" dirty="0" smtClean="0"/>
              <a:t>(style sheet)</a:t>
            </a:r>
            <a:r>
              <a:rPr lang="ko-KR" altLang="en-US" dirty="0" smtClean="0"/>
              <a:t>라고 부름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현재 </a:t>
            </a:r>
            <a:r>
              <a:rPr lang="en-US" altLang="ko-KR" dirty="0" smtClean="0"/>
              <a:t>CSS3 : CSS level</a:t>
            </a:r>
            <a:r>
              <a:rPr lang="ko-KR" altLang="en-US" dirty="0" smtClean="0"/>
              <a:t> </a:t>
            </a:r>
            <a:r>
              <a:rPr lang="en-US" altLang="ko-KR" dirty="0" smtClean="0"/>
              <a:t>3</a:t>
            </a:r>
          </a:p>
          <a:p>
            <a:pPr lvl="2"/>
            <a:r>
              <a:rPr lang="en-US" altLang="ko-KR" dirty="0" smtClean="0"/>
              <a:t>CSS1 -&gt; CSS2 -&gt; CSS3 -&gt; CSS4(</a:t>
            </a:r>
            <a:r>
              <a:rPr lang="ko-KR" altLang="en-US" dirty="0" smtClean="0"/>
              <a:t>현재 표준화 작업 중</a:t>
            </a:r>
            <a:r>
              <a:rPr lang="en-US" altLang="ko-KR" dirty="0" smtClean="0"/>
              <a:t>)</a:t>
            </a:r>
            <a:endParaRPr lang="ko-KR" altLang="en-US" dirty="0" smtClean="0"/>
          </a:p>
          <a:p>
            <a:pPr lvl="1"/>
            <a:r>
              <a:rPr lang="en-US" altLang="ko-KR" dirty="0" smtClean="0"/>
              <a:t>CSS3</a:t>
            </a:r>
            <a:r>
              <a:rPr lang="ko-KR" altLang="en-US" dirty="0" smtClean="0"/>
              <a:t>의 기능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색상과 배경</a:t>
            </a:r>
          </a:p>
          <a:p>
            <a:pPr lvl="2"/>
            <a:r>
              <a:rPr lang="ko-KR" altLang="en-US" dirty="0" smtClean="0"/>
              <a:t>텍스트</a:t>
            </a:r>
          </a:p>
          <a:p>
            <a:pPr lvl="2"/>
            <a:r>
              <a:rPr lang="ko-KR" altLang="en-US" dirty="0" smtClean="0"/>
              <a:t>폰트</a:t>
            </a:r>
          </a:p>
          <a:p>
            <a:pPr lvl="2"/>
            <a:r>
              <a:rPr lang="ko-KR" altLang="en-US" dirty="0" smtClean="0"/>
              <a:t>박스 모델</a:t>
            </a:r>
            <a:r>
              <a:rPr lang="en-US" altLang="ko-KR" dirty="0" smtClean="0"/>
              <a:t>(Box Model)</a:t>
            </a:r>
            <a:endParaRPr lang="ko-KR" altLang="en-US" dirty="0" smtClean="0"/>
          </a:p>
          <a:p>
            <a:pPr lvl="2"/>
            <a:r>
              <a:rPr lang="ko-KR" altLang="en-US" dirty="0" err="1" smtClean="0"/>
              <a:t>비주얼</a:t>
            </a:r>
            <a:r>
              <a:rPr lang="ko-KR" altLang="en-US" dirty="0" smtClean="0"/>
              <a:t> 포맷 및 효과</a:t>
            </a:r>
          </a:p>
          <a:p>
            <a:pPr lvl="2"/>
            <a:r>
              <a:rPr lang="ko-KR" altLang="en-US" dirty="0" smtClean="0"/>
              <a:t>리스트</a:t>
            </a:r>
          </a:p>
          <a:p>
            <a:pPr lvl="2"/>
            <a:r>
              <a:rPr lang="ko-KR" altLang="en-US" dirty="0" smtClean="0"/>
              <a:t>테이블</a:t>
            </a:r>
          </a:p>
          <a:p>
            <a:pPr lvl="2"/>
            <a:r>
              <a:rPr lang="ko-KR" altLang="en-US" dirty="0" smtClean="0"/>
              <a:t>사용자 인터페이스</a:t>
            </a:r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1819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CSS3</a:t>
            </a:r>
            <a:r>
              <a:rPr lang="ko-KR" altLang="en-US" smtClean="0"/>
              <a:t>에서 색 표현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3960440"/>
          </a:xfrm>
        </p:spPr>
        <p:txBody>
          <a:bodyPr>
            <a:normAutofit lnSpcReduction="10000"/>
          </a:bodyPr>
          <a:lstStyle/>
          <a:p>
            <a:r>
              <a:rPr lang="en-US" altLang="ko-KR" sz="2000" dirty="0" smtClean="0"/>
              <a:t>3 </a:t>
            </a:r>
            <a:r>
              <a:rPr lang="ko-KR" altLang="en-US" sz="2000" dirty="0" smtClean="0"/>
              <a:t>가지 방법</a:t>
            </a:r>
            <a:endParaRPr lang="en-US" altLang="ko-KR" sz="2000" dirty="0" smtClean="0"/>
          </a:p>
          <a:p>
            <a:pPr lvl="1"/>
            <a:r>
              <a:rPr lang="en-US" altLang="ko-KR" sz="1800" dirty="0" smtClean="0"/>
              <a:t>16</a:t>
            </a:r>
            <a:r>
              <a:rPr lang="ko-KR" altLang="en-US" sz="1800" dirty="0" smtClean="0"/>
              <a:t>진수 코드로 표현</a:t>
            </a:r>
            <a:endParaRPr lang="en-US" altLang="ko-KR" sz="1800" dirty="0" smtClean="0"/>
          </a:p>
          <a:p>
            <a:pPr lvl="1"/>
            <a:endParaRPr lang="en-US" altLang="ko-KR" sz="1800" dirty="0" smtClean="0"/>
          </a:p>
          <a:p>
            <a:pPr lvl="1"/>
            <a:endParaRPr lang="en-US" altLang="ko-KR" sz="1800" dirty="0" smtClean="0"/>
          </a:p>
          <a:p>
            <a:pPr lvl="1"/>
            <a:endParaRPr lang="en-US" altLang="ko-KR" sz="1800" dirty="0" smtClean="0"/>
          </a:p>
          <a:p>
            <a:pPr lvl="1"/>
            <a:r>
              <a:rPr lang="en-US" altLang="ko-KR" sz="1800" dirty="0" smtClean="0"/>
              <a:t>10</a:t>
            </a:r>
            <a:r>
              <a:rPr lang="ko-KR" altLang="en-US" sz="1800" dirty="0" smtClean="0"/>
              <a:t>진수 코드와 </a:t>
            </a:r>
            <a:r>
              <a:rPr lang="en-US" altLang="ko-KR" sz="1800" dirty="0" smtClean="0"/>
              <a:t>RGB()</a:t>
            </a:r>
            <a:r>
              <a:rPr lang="ko-KR" altLang="en-US" sz="1800" dirty="0" smtClean="0"/>
              <a:t>로 표현</a:t>
            </a:r>
            <a:endParaRPr lang="en-US" altLang="ko-KR" sz="1800" dirty="0" smtClean="0"/>
          </a:p>
          <a:p>
            <a:pPr lvl="1"/>
            <a:endParaRPr lang="en-US" altLang="ko-KR" sz="1800" dirty="0" smtClean="0"/>
          </a:p>
          <a:p>
            <a:pPr lvl="1"/>
            <a:endParaRPr lang="en-US" altLang="ko-KR" sz="1800" dirty="0"/>
          </a:p>
          <a:p>
            <a:pPr lvl="1"/>
            <a:endParaRPr lang="en-US" altLang="ko-KR" sz="1800" dirty="0" smtClean="0"/>
          </a:p>
          <a:p>
            <a:pPr lvl="1"/>
            <a:r>
              <a:rPr lang="ko-KR" altLang="en-US" sz="1800" dirty="0" smtClean="0"/>
              <a:t>색 이름으로 표현</a:t>
            </a:r>
            <a:endParaRPr lang="en-US" altLang="ko-KR" sz="1800" dirty="0" smtClean="0"/>
          </a:p>
          <a:p>
            <a:pPr lvl="2"/>
            <a:r>
              <a:rPr lang="en-US" altLang="ko-KR" sz="1600" dirty="0" smtClean="0"/>
              <a:t>CSS3 </a:t>
            </a:r>
            <a:r>
              <a:rPr lang="ko-KR" altLang="en-US" sz="1600" dirty="0" smtClean="0"/>
              <a:t>표준에서는 </a:t>
            </a:r>
            <a:r>
              <a:rPr lang="en-US" altLang="ko-KR" sz="1600" dirty="0" smtClean="0"/>
              <a:t>140</a:t>
            </a:r>
            <a:r>
              <a:rPr lang="ko-KR" altLang="en-US" sz="1600" dirty="0" smtClean="0"/>
              <a:t>개 색의 이름을 정하고 있음</a:t>
            </a:r>
            <a:endParaRPr lang="en-US" altLang="ko-KR" sz="1600" dirty="0" smtClean="0"/>
          </a:p>
          <a:p>
            <a:r>
              <a:rPr lang="ko-KR" altLang="en-US" sz="2000" dirty="0" smtClean="0"/>
              <a:t>사례</a:t>
            </a:r>
          </a:p>
          <a:p>
            <a:pPr lvl="2"/>
            <a:endParaRPr lang="ko-KR" altLang="en-US" dirty="0" smtClean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30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444685" y="5338128"/>
            <a:ext cx="651169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altLang="ko-KR" sz="1600" dirty="0" smtClean="0">
                <a:cs typeface="Times New Roman" panose="02020603050405020304" pitchFamily="18" charset="0"/>
              </a:rPr>
              <a:t>div </a:t>
            </a:r>
            <a:r>
              <a:rPr lang="en-US" altLang="ko-KR" sz="1600" dirty="0">
                <a:cs typeface="Times New Roman" panose="02020603050405020304" pitchFamily="18" charset="0"/>
              </a:rPr>
              <a:t>{ </a:t>
            </a:r>
            <a:r>
              <a:rPr lang="en-US" altLang="ko-KR" sz="1600" dirty="0" smtClean="0">
                <a:solidFill>
                  <a:srgbClr val="CC00CC"/>
                </a:solidFill>
                <a:cs typeface="Times New Roman" panose="02020603050405020304" pitchFamily="18" charset="0"/>
              </a:rPr>
              <a:t>color </a:t>
            </a:r>
            <a:r>
              <a:rPr lang="en-US" altLang="ko-KR" sz="1600" dirty="0" smtClean="0">
                <a:cs typeface="Times New Roman" panose="02020603050405020304" pitchFamily="18" charset="0"/>
              </a:rPr>
              <a:t>: </a:t>
            </a:r>
            <a:r>
              <a:rPr lang="en-US" altLang="ko-KR" sz="1600" dirty="0">
                <a:solidFill>
                  <a:srgbClr val="00B0F0"/>
                </a:solidFill>
              </a:rPr>
              <a:t>#</a:t>
            </a:r>
            <a:r>
              <a:rPr lang="en-US" altLang="ko-KR" sz="1600" dirty="0" smtClean="0">
                <a:solidFill>
                  <a:srgbClr val="00B0F0"/>
                </a:solidFill>
              </a:rPr>
              <a:t>8A2BE2</a:t>
            </a:r>
            <a:r>
              <a:rPr lang="en-US" altLang="ko-KR" sz="1600" dirty="0">
                <a:cs typeface="Times New Roman" panose="02020603050405020304" pitchFamily="18" charset="0"/>
              </a:rPr>
              <a:t>; } 	   </a:t>
            </a:r>
            <a:r>
              <a:rPr lang="en-US" altLang="ko-KR" sz="1600" dirty="0">
                <a:solidFill>
                  <a:srgbClr val="00B050"/>
                </a:solidFill>
                <a:cs typeface="Times New Roman" panose="02020603050405020304" pitchFamily="18" charset="0"/>
              </a:rPr>
              <a:t>/* </a:t>
            </a:r>
            <a:r>
              <a:rPr lang="en-US" altLang="ko-KR" sz="1600" dirty="0" err="1">
                <a:solidFill>
                  <a:srgbClr val="00B050"/>
                </a:solidFill>
                <a:cs typeface="Times New Roman" panose="02020603050405020304" pitchFamily="18" charset="0"/>
              </a:rPr>
              <a:t>blueviolet</a:t>
            </a:r>
            <a:r>
              <a:rPr lang="ko-KR" altLang="en-US" sz="1600" dirty="0">
                <a:solidFill>
                  <a:srgbClr val="00B050"/>
                </a:solidFill>
                <a:cs typeface="Times New Roman" panose="02020603050405020304" pitchFamily="18" charset="0"/>
              </a:rPr>
              <a:t>의 </a:t>
            </a:r>
            <a:r>
              <a:rPr lang="en-US" altLang="ko-KR" sz="1600" dirty="0">
                <a:solidFill>
                  <a:srgbClr val="00B050"/>
                </a:solidFill>
                <a:cs typeface="Times New Roman" panose="02020603050405020304" pitchFamily="18" charset="0"/>
              </a:rPr>
              <a:t>16</a:t>
            </a:r>
            <a:r>
              <a:rPr lang="ko-KR" altLang="en-US" sz="1600" dirty="0">
                <a:solidFill>
                  <a:srgbClr val="00B050"/>
                </a:solidFill>
                <a:cs typeface="Times New Roman" panose="02020603050405020304" pitchFamily="18" charset="0"/>
              </a:rPr>
              <a:t>진수 코드 </a:t>
            </a:r>
            <a:r>
              <a:rPr lang="en-US" altLang="ko-KR" sz="1600" dirty="0">
                <a:solidFill>
                  <a:srgbClr val="00B050"/>
                </a:solidFill>
                <a:cs typeface="Times New Roman" panose="02020603050405020304" pitchFamily="18" charset="0"/>
              </a:rPr>
              <a:t>*/ </a:t>
            </a:r>
            <a:endParaRPr lang="en-US" altLang="ko-KR" sz="1600" dirty="0">
              <a:cs typeface="Times New Roman" panose="02020603050405020304" pitchFamily="18" charset="0"/>
            </a:endParaRPr>
          </a:p>
          <a:p>
            <a:pPr fontAlgn="base"/>
            <a:r>
              <a:rPr lang="en-US" altLang="ko-KR" sz="1600" dirty="0" smtClean="0">
                <a:cs typeface="Times New Roman" panose="02020603050405020304" pitchFamily="18" charset="0"/>
              </a:rPr>
              <a:t>div </a:t>
            </a:r>
            <a:r>
              <a:rPr lang="en-US" altLang="ko-KR" sz="1600" dirty="0">
                <a:cs typeface="Times New Roman" panose="02020603050405020304" pitchFamily="18" charset="0"/>
              </a:rPr>
              <a:t>{</a:t>
            </a:r>
            <a:r>
              <a:rPr lang="en-US" altLang="ko-KR" sz="1600" dirty="0">
                <a:solidFill>
                  <a:srgbClr val="669900"/>
                </a:solidFill>
                <a:cs typeface="Times New Roman" panose="02020603050405020304" pitchFamily="18" charset="0"/>
              </a:rPr>
              <a:t> </a:t>
            </a:r>
            <a:r>
              <a:rPr lang="en-US" altLang="ko-KR" sz="1600" dirty="0" smtClean="0">
                <a:solidFill>
                  <a:srgbClr val="CC00CC"/>
                </a:solidFill>
                <a:cs typeface="Times New Roman" panose="02020603050405020304" pitchFamily="18" charset="0"/>
              </a:rPr>
              <a:t>color</a:t>
            </a:r>
            <a:r>
              <a:rPr lang="en-US" altLang="ko-KR" sz="1600" dirty="0" smtClean="0">
                <a:solidFill>
                  <a:srgbClr val="669900"/>
                </a:solidFill>
                <a:cs typeface="Times New Roman" panose="02020603050405020304" pitchFamily="18" charset="0"/>
              </a:rPr>
              <a:t> </a:t>
            </a:r>
            <a:r>
              <a:rPr lang="en-US" altLang="ko-KR" sz="1600" dirty="0" smtClean="0">
                <a:cs typeface="Times New Roman" panose="02020603050405020304" pitchFamily="18" charset="0"/>
              </a:rPr>
              <a:t>: </a:t>
            </a:r>
            <a:r>
              <a:rPr lang="en-US" altLang="ko-KR" sz="1600" dirty="0" err="1">
                <a:solidFill>
                  <a:srgbClr val="00B0F0"/>
                </a:solidFill>
              </a:rPr>
              <a:t>rgb</a:t>
            </a:r>
            <a:r>
              <a:rPr lang="en-US" altLang="ko-KR" sz="1600" dirty="0">
                <a:solidFill>
                  <a:srgbClr val="00B0F0"/>
                </a:solidFill>
              </a:rPr>
              <a:t>(138, 43, 226</a:t>
            </a:r>
            <a:r>
              <a:rPr lang="en-US" altLang="ko-KR" sz="1600" dirty="0" smtClean="0">
                <a:solidFill>
                  <a:srgbClr val="00B0F0"/>
                </a:solidFill>
              </a:rPr>
              <a:t>)</a:t>
            </a:r>
            <a:r>
              <a:rPr lang="en-US" altLang="ko-KR" sz="1600" dirty="0" smtClean="0"/>
              <a:t>; }</a:t>
            </a:r>
            <a:r>
              <a:rPr lang="en-US" altLang="ko-KR" sz="1600" dirty="0" smtClean="0">
                <a:solidFill>
                  <a:srgbClr val="00B0F0"/>
                </a:solidFill>
                <a:cs typeface="Times New Roman" panose="02020603050405020304" pitchFamily="18" charset="0"/>
              </a:rPr>
              <a:t> </a:t>
            </a:r>
            <a:r>
              <a:rPr lang="en-US" altLang="ko-KR" sz="1600" dirty="0" smtClean="0">
                <a:solidFill>
                  <a:srgbClr val="00B050"/>
                </a:solidFill>
                <a:cs typeface="Times New Roman" panose="02020603050405020304" pitchFamily="18" charset="0"/>
              </a:rPr>
              <a:t>/* </a:t>
            </a:r>
            <a:r>
              <a:rPr lang="en-US" altLang="ko-KR" sz="1600" dirty="0" err="1" smtClean="0">
                <a:solidFill>
                  <a:srgbClr val="00B050"/>
                </a:solidFill>
                <a:cs typeface="Times New Roman" panose="02020603050405020304" pitchFamily="18" charset="0"/>
              </a:rPr>
              <a:t>blueviolet</a:t>
            </a:r>
            <a:r>
              <a:rPr lang="ko-KR" altLang="en-US" sz="1600" dirty="0" smtClean="0">
                <a:solidFill>
                  <a:srgbClr val="00B050"/>
                </a:solidFill>
                <a:cs typeface="Times New Roman" panose="02020603050405020304" pitchFamily="18" charset="0"/>
              </a:rPr>
              <a:t>의 </a:t>
            </a:r>
            <a:r>
              <a:rPr lang="en-US" altLang="ko-KR" sz="1600" dirty="0" smtClean="0">
                <a:solidFill>
                  <a:srgbClr val="00B050"/>
                </a:solidFill>
                <a:cs typeface="Times New Roman" panose="02020603050405020304" pitchFamily="18" charset="0"/>
              </a:rPr>
              <a:t>10</a:t>
            </a:r>
            <a:r>
              <a:rPr lang="ko-KR" altLang="en-US" sz="1600" dirty="0" smtClean="0">
                <a:solidFill>
                  <a:srgbClr val="00B050"/>
                </a:solidFill>
                <a:cs typeface="Times New Roman" panose="02020603050405020304" pitchFamily="18" charset="0"/>
              </a:rPr>
              <a:t>진수 색 코드 </a:t>
            </a:r>
            <a:r>
              <a:rPr lang="en-US" altLang="ko-KR" sz="1600" dirty="0" smtClean="0">
                <a:solidFill>
                  <a:srgbClr val="00B050"/>
                </a:solidFill>
                <a:cs typeface="Times New Roman" panose="02020603050405020304" pitchFamily="18" charset="0"/>
              </a:rPr>
              <a:t>*/ </a:t>
            </a:r>
            <a:endParaRPr lang="en-US" altLang="ko-KR" sz="1600" dirty="0" smtClean="0">
              <a:cs typeface="Times New Roman" panose="02020603050405020304" pitchFamily="18" charset="0"/>
            </a:endParaRPr>
          </a:p>
          <a:p>
            <a:pPr fontAlgn="base"/>
            <a:r>
              <a:rPr lang="en-US" altLang="ko-KR" sz="1600" dirty="0">
                <a:cs typeface="Times New Roman" panose="02020603050405020304" pitchFamily="18" charset="0"/>
              </a:rPr>
              <a:t>div { </a:t>
            </a:r>
            <a:r>
              <a:rPr lang="en-US" altLang="ko-KR" sz="1600" dirty="0">
                <a:solidFill>
                  <a:srgbClr val="CC00CC"/>
                </a:solidFill>
                <a:cs typeface="Times New Roman" panose="02020603050405020304" pitchFamily="18" charset="0"/>
              </a:rPr>
              <a:t>color </a:t>
            </a:r>
            <a:r>
              <a:rPr lang="en-US" altLang="ko-KR" sz="1600" dirty="0">
                <a:cs typeface="Times New Roman" panose="02020603050405020304" pitchFamily="18" charset="0"/>
              </a:rPr>
              <a:t>: </a:t>
            </a:r>
            <a:r>
              <a:rPr lang="en-US" altLang="ko-KR" sz="1600" dirty="0" err="1">
                <a:solidFill>
                  <a:srgbClr val="00B0F0"/>
                </a:solidFill>
                <a:cs typeface="Times New Roman" panose="02020603050405020304" pitchFamily="18" charset="0"/>
              </a:rPr>
              <a:t>blueviolet</a:t>
            </a:r>
            <a:r>
              <a:rPr lang="en-US" altLang="ko-KR" sz="1600" dirty="0">
                <a:cs typeface="Times New Roman" panose="02020603050405020304" pitchFamily="18" charset="0"/>
              </a:rPr>
              <a:t>; </a:t>
            </a:r>
            <a:r>
              <a:rPr lang="en-US" altLang="ko-KR" sz="1600" dirty="0" smtClean="0">
                <a:cs typeface="Times New Roman" panose="02020603050405020304" pitchFamily="18" charset="0"/>
              </a:rPr>
              <a:t>}</a:t>
            </a:r>
            <a:r>
              <a:rPr lang="en-US" altLang="ko-KR" sz="1600" dirty="0">
                <a:cs typeface="Times New Roman" panose="02020603050405020304" pitchFamily="18" charset="0"/>
              </a:rPr>
              <a:t>	   </a:t>
            </a:r>
            <a:r>
              <a:rPr lang="en-US" altLang="ko-KR" sz="1600" dirty="0" smtClean="0">
                <a:solidFill>
                  <a:srgbClr val="00B050"/>
                </a:solidFill>
                <a:cs typeface="Times New Roman" panose="02020603050405020304" pitchFamily="18" charset="0"/>
              </a:rPr>
              <a:t>/* </a:t>
            </a:r>
            <a:r>
              <a:rPr lang="en-US" altLang="ko-KR" sz="1600" dirty="0" err="1" smtClean="0">
                <a:solidFill>
                  <a:srgbClr val="00B050"/>
                </a:solidFill>
                <a:cs typeface="Times New Roman" panose="02020603050405020304" pitchFamily="18" charset="0"/>
              </a:rPr>
              <a:t>blueviolet</a:t>
            </a:r>
            <a:r>
              <a:rPr lang="ko-KR" altLang="en-US" sz="1600" dirty="0" smtClean="0">
                <a:solidFill>
                  <a:srgbClr val="00B050"/>
                </a:solidFill>
                <a:cs typeface="Times New Roman" panose="02020603050405020304" pitchFamily="18" charset="0"/>
              </a:rPr>
              <a:t> </a:t>
            </a:r>
            <a:r>
              <a:rPr lang="ko-KR" altLang="en-US" sz="1600" dirty="0">
                <a:solidFill>
                  <a:srgbClr val="00B050"/>
                </a:solidFill>
                <a:cs typeface="Times New Roman" panose="02020603050405020304" pitchFamily="18" charset="0"/>
              </a:rPr>
              <a:t>색 이름 </a:t>
            </a:r>
            <a:r>
              <a:rPr lang="en-US" altLang="ko-KR" sz="1600" dirty="0" smtClean="0">
                <a:solidFill>
                  <a:srgbClr val="00B050"/>
                </a:solidFill>
                <a:cs typeface="Times New Roman" panose="02020603050405020304" pitchFamily="18" charset="0"/>
              </a:rPr>
              <a:t>*/ </a:t>
            </a:r>
            <a:endParaRPr lang="en-US" altLang="ko-KR" sz="1600" dirty="0">
              <a:cs typeface="Times New Roman" panose="02020603050405020304" pitchFamily="18" charset="0"/>
            </a:endParaRPr>
          </a:p>
        </p:txBody>
      </p:sp>
      <p:sp>
        <p:nvSpPr>
          <p:cNvPr id="2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9" name="그룹 8"/>
          <p:cNvGrpSpPr/>
          <p:nvPr/>
        </p:nvGrpSpPr>
        <p:grpSpPr>
          <a:xfrm>
            <a:off x="1525212" y="2048012"/>
            <a:ext cx="5346733" cy="821360"/>
            <a:chOff x="1638954" y="1704852"/>
            <a:chExt cx="5346733" cy="821360"/>
          </a:xfrm>
        </p:grpSpPr>
        <p:sp>
          <p:nvSpPr>
            <p:cNvPr id="50" name="Rectangle 6"/>
            <p:cNvSpPr>
              <a:spLocks noChangeArrowheads="1"/>
            </p:cNvSpPr>
            <p:nvPr/>
          </p:nvSpPr>
          <p:spPr bwMode="auto">
            <a:xfrm>
              <a:off x="1638954" y="1879902"/>
              <a:ext cx="1541494" cy="6463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/>
              <a:r>
                <a:rPr lang="en-US" altLang="ko-KR" sz="2400" b="1" spc="200" dirty="0" smtClean="0">
                  <a:solidFill>
                    <a:srgbClr val="0070C0"/>
                  </a:solidFill>
                  <a:latin typeface="Times New Roman" pitchFamily="18" charset="0"/>
                </a:rPr>
                <a:t># </a:t>
              </a:r>
              <a:r>
                <a:rPr lang="en-US" altLang="ko-KR" sz="2400" spc="200" dirty="0" smtClean="0">
                  <a:solidFill>
                    <a:srgbClr val="0070C0"/>
                  </a:solidFill>
                </a:rPr>
                <a:t>8A2BE2</a:t>
              </a:r>
              <a:endParaRPr lang="en-US" altLang="ko-KR" sz="2400" spc="200" dirty="0">
                <a:solidFill>
                  <a:srgbClr val="0070C0"/>
                </a:solidFill>
              </a:endParaRPr>
            </a:p>
          </p:txBody>
        </p:sp>
        <p:sp>
          <p:nvSpPr>
            <p:cNvPr id="51" name="Text Box 9"/>
            <p:cNvSpPr txBox="1">
              <a:spLocks noChangeArrowheads="1"/>
            </p:cNvSpPr>
            <p:nvPr/>
          </p:nvSpPr>
          <p:spPr bwMode="auto">
            <a:xfrm>
              <a:off x="2334149" y="1704852"/>
              <a:ext cx="518091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solidFill>
                    <a:srgbClr val="00B050"/>
                  </a:solidFill>
                  <a:latin typeface="+mj-lt"/>
                </a:rPr>
                <a:t>green</a:t>
              </a:r>
            </a:p>
          </p:txBody>
        </p:sp>
        <p:sp>
          <p:nvSpPr>
            <p:cNvPr id="52" name="Text Box 9"/>
            <p:cNvSpPr txBox="1">
              <a:spLocks noChangeArrowheads="1"/>
            </p:cNvSpPr>
            <p:nvPr/>
          </p:nvSpPr>
          <p:spPr bwMode="auto">
            <a:xfrm>
              <a:off x="2010022" y="1708895"/>
              <a:ext cx="375423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solidFill>
                    <a:srgbClr val="FF0000"/>
                  </a:solidFill>
                  <a:latin typeface="+mj-lt"/>
                </a:rPr>
                <a:t>red</a:t>
              </a:r>
            </a:p>
          </p:txBody>
        </p:sp>
        <p:sp>
          <p:nvSpPr>
            <p:cNvPr id="53" name="Text Box 9"/>
            <p:cNvSpPr txBox="1">
              <a:spLocks noChangeArrowheads="1"/>
            </p:cNvSpPr>
            <p:nvPr/>
          </p:nvSpPr>
          <p:spPr bwMode="auto">
            <a:xfrm>
              <a:off x="2791199" y="1708896"/>
              <a:ext cx="436337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solidFill>
                    <a:srgbClr val="00B0F0"/>
                  </a:solidFill>
                  <a:latin typeface="+mj-lt"/>
                </a:rPr>
                <a:t>blue</a:t>
              </a:r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4825447" y="1715811"/>
              <a:ext cx="2160240" cy="70788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fontAlgn="base"/>
              <a:r>
                <a:rPr lang="ko-KR" altLang="en-US" sz="1000" dirty="0" smtClean="0"/>
                <a:t>빨간색</a:t>
              </a:r>
              <a:r>
                <a:rPr lang="en-US" altLang="ko-KR" sz="1000" dirty="0"/>
                <a:t>(</a:t>
              </a:r>
              <a:r>
                <a:rPr lang="en-US" altLang="ko-KR" sz="1000" dirty="0" smtClean="0"/>
                <a:t>r) </a:t>
              </a:r>
              <a:r>
                <a:rPr lang="ko-KR" altLang="en-US" sz="1000" dirty="0" smtClean="0"/>
                <a:t>성분 </a:t>
              </a:r>
              <a:r>
                <a:rPr lang="en-US" altLang="ko-KR" sz="1000" dirty="0" smtClean="0"/>
                <a:t>0x8A(138),</a:t>
              </a:r>
            </a:p>
            <a:p>
              <a:pPr fontAlgn="base"/>
              <a:r>
                <a:rPr lang="ko-KR" altLang="en-US" sz="1000" dirty="0" smtClean="0"/>
                <a:t>초록색</a:t>
              </a:r>
              <a:r>
                <a:rPr lang="en-US" altLang="ko-KR" sz="1000" dirty="0" smtClean="0"/>
                <a:t>(g)</a:t>
              </a:r>
              <a:r>
                <a:rPr lang="ko-KR" altLang="en-US" sz="1000" dirty="0" smtClean="0"/>
                <a:t> 성분 </a:t>
              </a:r>
              <a:r>
                <a:rPr lang="en-US" altLang="ko-KR" sz="1000" dirty="0" smtClean="0"/>
                <a:t>0x2B(43),</a:t>
              </a:r>
            </a:p>
            <a:p>
              <a:pPr fontAlgn="base"/>
              <a:r>
                <a:rPr lang="ko-KR" altLang="en-US" sz="1000" dirty="0" smtClean="0"/>
                <a:t>파란색</a:t>
              </a:r>
              <a:r>
                <a:rPr lang="en-US" altLang="ko-KR" sz="1000" dirty="0" smtClean="0"/>
                <a:t>(b) </a:t>
              </a:r>
              <a:r>
                <a:rPr lang="ko-KR" altLang="en-US" sz="1000" dirty="0" smtClean="0"/>
                <a:t>성분 </a:t>
              </a:r>
              <a:r>
                <a:rPr lang="en-US" altLang="ko-KR" sz="1000" dirty="0" smtClean="0"/>
                <a:t>0xE2(226) </a:t>
              </a:r>
              <a:r>
                <a:rPr lang="ko-KR" altLang="en-US" sz="1000" dirty="0" smtClean="0"/>
                <a:t>이</a:t>
              </a:r>
              <a:endParaRPr lang="en-US" altLang="ko-KR" sz="1000" dirty="0" smtClean="0"/>
            </a:p>
            <a:p>
              <a:pPr fontAlgn="base"/>
              <a:r>
                <a:rPr lang="ko-KR" altLang="en-US" sz="1000" dirty="0" smtClean="0"/>
                <a:t>혼합된 보라색</a:t>
              </a:r>
              <a:r>
                <a:rPr lang="en-US" altLang="ko-KR" sz="1000" dirty="0" smtClean="0"/>
                <a:t>(</a:t>
              </a:r>
              <a:r>
                <a:rPr lang="en-US" altLang="ko-KR" sz="1000" dirty="0" err="1" smtClean="0"/>
                <a:t>blueviolet</a:t>
              </a:r>
              <a:r>
                <a:rPr lang="en-US" altLang="ko-KR" sz="1000" dirty="0"/>
                <a:t>)</a:t>
              </a:r>
            </a:p>
          </p:txBody>
        </p:sp>
        <p:sp>
          <p:nvSpPr>
            <p:cNvPr id="56" name="오른쪽 대괄호 55"/>
            <p:cNvSpPr/>
            <p:nvPr/>
          </p:nvSpPr>
          <p:spPr>
            <a:xfrm rot="16200000">
              <a:off x="2173583" y="1828579"/>
              <a:ext cx="64222" cy="315493"/>
            </a:xfrm>
            <a:prstGeom prst="rightBracket">
              <a:avLst>
                <a:gd name="adj" fmla="val 25566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오른쪽 대괄호 56"/>
            <p:cNvSpPr/>
            <p:nvPr/>
          </p:nvSpPr>
          <p:spPr>
            <a:xfrm rot="16200000">
              <a:off x="2561084" y="1828580"/>
              <a:ext cx="64222" cy="315493"/>
            </a:xfrm>
            <a:prstGeom prst="rightBracket">
              <a:avLst>
                <a:gd name="adj" fmla="val 25566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오른쪽 대괄호 57"/>
            <p:cNvSpPr/>
            <p:nvPr/>
          </p:nvSpPr>
          <p:spPr>
            <a:xfrm rot="16200000">
              <a:off x="2965671" y="1828580"/>
              <a:ext cx="64222" cy="315493"/>
            </a:xfrm>
            <a:prstGeom prst="rightBracket">
              <a:avLst>
                <a:gd name="adj" fmla="val 25566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9" name="직선 화살표 연결선 58"/>
            <p:cNvCxnSpPr/>
            <p:nvPr/>
          </p:nvCxnSpPr>
          <p:spPr>
            <a:xfrm>
              <a:off x="3299544" y="2203057"/>
              <a:ext cx="432048" cy="0"/>
            </a:xfrm>
            <a:prstGeom prst="straightConnector1">
              <a:avLst/>
            </a:prstGeom>
            <a:ln>
              <a:solidFill>
                <a:schemeClr val="accent4">
                  <a:lumMod val="75000"/>
                </a:schemeClr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073" name="_x190573304" descr="EMB000022d08cad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76605" y="2043656"/>
              <a:ext cx="479425" cy="3092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" name="그룹 9"/>
          <p:cNvGrpSpPr/>
          <p:nvPr/>
        </p:nvGrpSpPr>
        <p:grpSpPr>
          <a:xfrm>
            <a:off x="1444685" y="3292047"/>
            <a:ext cx="5439929" cy="707886"/>
            <a:chOff x="1304096" y="2681408"/>
            <a:chExt cx="5439929" cy="707886"/>
          </a:xfrm>
        </p:grpSpPr>
        <p:sp>
          <p:nvSpPr>
            <p:cNvPr id="30" name="직사각형 29"/>
            <p:cNvSpPr/>
            <p:nvPr/>
          </p:nvSpPr>
          <p:spPr>
            <a:xfrm>
              <a:off x="1304096" y="2951531"/>
              <a:ext cx="2303387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000" dirty="0" err="1" smtClean="0">
                  <a:solidFill>
                    <a:srgbClr val="0070C0"/>
                  </a:solidFill>
                  <a:cs typeface="Times New Roman" panose="02020603050405020304" pitchFamily="18" charset="0"/>
                </a:rPr>
                <a:t>rgb</a:t>
              </a:r>
              <a:r>
                <a:rPr lang="en-US" altLang="ko-KR" sz="2000" dirty="0" smtClean="0">
                  <a:solidFill>
                    <a:srgbClr val="0070C0"/>
                  </a:solidFill>
                  <a:cs typeface="Times New Roman" panose="02020603050405020304" pitchFamily="18" charset="0"/>
                </a:rPr>
                <a:t>(138, 43, 226) </a:t>
              </a:r>
              <a:endParaRPr lang="ko-KR" altLang="en-US" sz="2000" dirty="0">
                <a:solidFill>
                  <a:srgbClr val="0070C0"/>
                </a:solidFill>
              </a:endParaRPr>
            </a:p>
          </p:txBody>
        </p:sp>
        <p:sp>
          <p:nvSpPr>
            <p:cNvPr id="45" name="Text Box 9"/>
            <p:cNvSpPr txBox="1">
              <a:spLocks noChangeArrowheads="1"/>
            </p:cNvSpPr>
            <p:nvPr/>
          </p:nvSpPr>
          <p:spPr bwMode="auto">
            <a:xfrm>
              <a:off x="2304566" y="2681408"/>
              <a:ext cx="518091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solidFill>
                    <a:srgbClr val="00B050"/>
                  </a:solidFill>
                  <a:latin typeface="+mj-lt"/>
                </a:rPr>
                <a:t>green</a:t>
              </a:r>
            </a:p>
          </p:txBody>
        </p:sp>
        <p:sp>
          <p:nvSpPr>
            <p:cNvPr id="46" name="Text Box 9"/>
            <p:cNvSpPr txBox="1">
              <a:spLocks noChangeArrowheads="1"/>
            </p:cNvSpPr>
            <p:nvPr/>
          </p:nvSpPr>
          <p:spPr bwMode="auto">
            <a:xfrm>
              <a:off x="1879442" y="2685451"/>
              <a:ext cx="375423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solidFill>
                    <a:srgbClr val="FF0000"/>
                  </a:solidFill>
                  <a:latin typeface="+mj-lt"/>
                </a:rPr>
                <a:t>red</a:t>
              </a:r>
            </a:p>
          </p:txBody>
        </p:sp>
        <p:sp>
          <p:nvSpPr>
            <p:cNvPr id="47" name="Text Box 9"/>
            <p:cNvSpPr txBox="1">
              <a:spLocks noChangeArrowheads="1"/>
            </p:cNvSpPr>
            <p:nvPr/>
          </p:nvSpPr>
          <p:spPr bwMode="auto">
            <a:xfrm>
              <a:off x="2876643" y="2685452"/>
              <a:ext cx="436337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solidFill>
                    <a:srgbClr val="00B0F0"/>
                  </a:solidFill>
                  <a:latin typeface="+mj-lt"/>
                </a:rPr>
                <a:t>blue</a:t>
              </a:r>
            </a:p>
          </p:txBody>
        </p:sp>
        <p:sp>
          <p:nvSpPr>
            <p:cNvPr id="48" name="오른쪽 대괄호 47"/>
            <p:cNvSpPr/>
            <p:nvPr/>
          </p:nvSpPr>
          <p:spPr>
            <a:xfrm rot="16200000">
              <a:off x="2043003" y="2805135"/>
              <a:ext cx="64222" cy="315493"/>
            </a:xfrm>
            <a:prstGeom prst="rightBracket">
              <a:avLst>
                <a:gd name="adj" fmla="val 25566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오른쪽 대괄호 48"/>
            <p:cNvSpPr/>
            <p:nvPr/>
          </p:nvSpPr>
          <p:spPr>
            <a:xfrm rot="16200000">
              <a:off x="2531501" y="2805136"/>
              <a:ext cx="64222" cy="315493"/>
            </a:xfrm>
            <a:prstGeom prst="rightBracket">
              <a:avLst>
                <a:gd name="adj" fmla="val 25566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오른쪽 대괄호 60"/>
            <p:cNvSpPr/>
            <p:nvPr/>
          </p:nvSpPr>
          <p:spPr>
            <a:xfrm rot="16200000">
              <a:off x="3051115" y="2805136"/>
              <a:ext cx="64222" cy="315493"/>
            </a:xfrm>
            <a:prstGeom prst="rightBracket">
              <a:avLst>
                <a:gd name="adj" fmla="val 25566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62" name="직선 화살표 연결선 61"/>
            <p:cNvCxnSpPr/>
            <p:nvPr/>
          </p:nvCxnSpPr>
          <p:spPr>
            <a:xfrm>
              <a:off x="3601012" y="3156353"/>
              <a:ext cx="432048" cy="0"/>
            </a:xfrm>
            <a:prstGeom prst="straightConnector1">
              <a:avLst/>
            </a:prstGeom>
            <a:ln>
              <a:solidFill>
                <a:schemeClr val="accent4">
                  <a:lumMod val="75000"/>
                </a:schemeClr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3" name="_x190573304" descr="EMB000022d08cad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21092" y="2996952"/>
              <a:ext cx="479425" cy="3092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4" name="직사각형 63"/>
            <p:cNvSpPr/>
            <p:nvPr/>
          </p:nvSpPr>
          <p:spPr>
            <a:xfrm>
              <a:off x="5015833" y="2681408"/>
              <a:ext cx="1728192" cy="70788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fontAlgn="base"/>
              <a:r>
                <a:rPr lang="ko-KR" altLang="en-US" sz="1000" dirty="0" smtClean="0"/>
                <a:t>빨간색</a:t>
              </a:r>
              <a:r>
                <a:rPr lang="en-US" altLang="ko-KR" sz="1000" dirty="0"/>
                <a:t>(</a:t>
              </a:r>
              <a:r>
                <a:rPr lang="en-US" altLang="ko-KR" sz="1000" dirty="0" smtClean="0"/>
                <a:t>r) </a:t>
              </a:r>
              <a:r>
                <a:rPr lang="ko-KR" altLang="en-US" sz="1000" dirty="0" smtClean="0"/>
                <a:t>성분 </a:t>
              </a:r>
              <a:r>
                <a:rPr lang="en-US" altLang="ko-KR" sz="1000" dirty="0" smtClean="0"/>
                <a:t>138,</a:t>
              </a:r>
            </a:p>
            <a:p>
              <a:pPr fontAlgn="base"/>
              <a:r>
                <a:rPr lang="ko-KR" altLang="en-US" sz="1000" dirty="0" smtClean="0"/>
                <a:t>초록색</a:t>
              </a:r>
              <a:r>
                <a:rPr lang="en-US" altLang="ko-KR" sz="1000" dirty="0" smtClean="0"/>
                <a:t>(g)</a:t>
              </a:r>
              <a:r>
                <a:rPr lang="ko-KR" altLang="en-US" sz="1000" dirty="0" smtClean="0"/>
                <a:t> 성분 </a:t>
              </a:r>
              <a:r>
                <a:rPr lang="en-US" altLang="ko-KR" sz="1000" dirty="0" smtClean="0"/>
                <a:t>43,</a:t>
              </a:r>
            </a:p>
            <a:p>
              <a:pPr fontAlgn="base"/>
              <a:r>
                <a:rPr lang="ko-KR" altLang="en-US" sz="1000" dirty="0" smtClean="0"/>
                <a:t>파란색</a:t>
              </a:r>
              <a:r>
                <a:rPr lang="en-US" altLang="ko-KR" sz="1000" dirty="0" smtClean="0"/>
                <a:t>(b) </a:t>
              </a:r>
              <a:r>
                <a:rPr lang="ko-KR" altLang="en-US" sz="1000" dirty="0" smtClean="0"/>
                <a:t>성분 </a:t>
              </a:r>
              <a:r>
                <a:rPr lang="en-US" altLang="ko-KR" sz="1000" dirty="0" smtClean="0"/>
                <a:t>226 </a:t>
              </a:r>
              <a:r>
                <a:rPr lang="ko-KR" altLang="en-US" sz="1000" dirty="0" smtClean="0"/>
                <a:t>이</a:t>
              </a:r>
              <a:endParaRPr lang="en-US" altLang="ko-KR" sz="1000" dirty="0" smtClean="0"/>
            </a:p>
            <a:p>
              <a:pPr fontAlgn="base"/>
              <a:r>
                <a:rPr lang="ko-KR" altLang="en-US" sz="1000" dirty="0" smtClean="0"/>
                <a:t>혼합된 보라색</a:t>
              </a:r>
              <a:r>
                <a:rPr lang="en-US" altLang="ko-KR" sz="1000" dirty="0" smtClean="0"/>
                <a:t>(</a:t>
              </a:r>
              <a:r>
                <a:rPr lang="en-US" altLang="ko-KR" sz="1000" dirty="0" err="1" smtClean="0"/>
                <a:t>blueviolet</a:t>
              </a:r>
              <a:r>
                <a:rPr lang="en-US" altLang="ko-KR" sz="1000" dirty="0"/>
                <a:t>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74445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CSS3</a:t>
            </a:r>
            <a:r>
              <a:rPr lang="ko-KR" altLang="en-US" dirty="0" smtClean="0"/>
              <a:t>의 표준 색 이름과 코드 중 일부</a:t>
            </a:r>
            <a:r>
              <a:rPr lang="en-US" altLang="ko-KR" dirty="0" smtClean="0"/>
              <a:t>(</a:t>
            </a:r>
            <a:r>
              <a:rPr lang="ko-KR" altLang="en-US" dirty="0" smtClean="0"/>
              <a:t>총 </a:t>
            </a:r>
            <a:r>
              <a:rPr lang="en-US" altLang="ko-KR" dirty="0" smtClean="0"/>
              <a:t>140</a:t>
            </a:r>
            <a:r>
              <a:rPr lang="ko-KR" altLang="en-US" dirty="0" smtClean="0"/>
              <a:t>개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31</a:t>
            </a:fld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009" y="2060848"/>
            <a:ext cx="8193295" cy="18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554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색 관련 프로퍼티</a:t>
            </a:r>
            <a:endParaRPr lang="ko-KR" altLang="en-US" dirty="0"/>
          </a:p>
        </p:txBody>
      </p:sp>
      <p:sp>
        <p:nvSpPr>
          <p:cNvPr id="12" name="내용 개체 틀 11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색 관련 </a:t>
            </a:r>
            <a:r>
              <a:rPr lang="en-US" altLang="ko-KR" dirty="0" smtClean="0"/>
              <a:t>CSS3 </a:t>
            </a:r>
            <a:r>
              <a:rPr lang="ko-KR" altLang="en-US" dirty="0" err="1" smtClean="0"/>
              <a:t>프로퍼티들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사례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div&gt; </a:t>
            </a:r>
            <a:r>
              <a:rPr lang="ko-KR" altLang="en-US" dirty="0" smtClean="0"/>
              <a:t>요소의 배경색과 글자 색 지정</a:t>
            </a:r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32</a:t>
            </a:fld>
            <a:endParaRPr lang="ko-KR" altLang="en-US" dirty="0"/>
          </a:p>
        </p:txBody>
      </p:sp>
      <p:grpSp>
        <p:nvGrpSpPr>
          <p:cNvPr id="17" name="그룹 16"/>
          <p:cNvGrpSpPr/>
          <p:nvPr/>
        </p:nvGrpSpPr>
        <p:grpSpPr>
          <a:xfrm>
            <a:off x="1172169" y="4186188"/>
            <a:ext cx="7815352" cy="2122557"/>
            <a:chOff x="1172169" y="4186188"/>
            <a:chExt cx="7815352" cy="2122557"/>
          </a:xfrm>
        </p:grpSpPr>
        <p:pic>
          <p:nvPicPr>
            <p:cNvPr id="4099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58646" y="4365922"/>
              <a:ext cx="2428875" cy="1219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모서리가 둥근 직사각형 7"/>
            <p:cNvSpPr/>
            <p:nvPr/>
          </p:nvSpPr>
          <p:spPr>
            <a:xfrm>
              <a:off x="1195410" y="4447798"/>
              <a:ext cx="5307213" cy="1192173"/>
            </a:xfrm>
            <a:prstGeom prst="roundRect">
              <a:avLst>
                <a:gd name="adj" fmla="val 4800"/>
              </a:avLst>
            </a:prstGeom>
            <a:solidFill>
              <a:schemeClr val="accent2">
                <a:lumMod val="20000"/>
                <a:lumOff val="80000"/>
              </a:schemeClr>
            </a:solidFill>
          </p:spPr>
          <p:txBody>
            <a:bodyPr wrap="square" lIns="36000" rIns="36000">
              <a:spAutoFit/>
            </a:bodyPr>
            <a:lstStyle/>
            <a:p>
              <a:pPr defTabSz="180000"/>
              <a:r>
                <a:rPr lang="en-US" altLang="ko-KR" sz="1400" dirty="0"/>
                <a:t>div {</a:t>
              </a:r>
            </a:p>
            <a:p>
              <a:pPr defTabSz="180000"/>
              <a:r>
                <a:rPr lang="en-US" altLang="ko-KR" sz="1400" dirty="0" smtClean="0"/>
                <a:t>	color </a:t>
              </a:r>
              <a:r>
                <a:rPr lang="en-US" altLang="ko-KR" sz="1400" dirty="0"/>
                <a:t>: </a:t>
              </a:r>
              <a:r>
                <a:rPr lang="en-US" altLang="ko-KR" sz="1400" dirty="0" err="1"/>
                <a:t>blueviolet</a:t>
              </a:r>
              <a:r>
                <a:rPr lang="en-US" altLang="ko-KR" sz="1400" dirty="0"/>
                <a:t>; </a:t>
              </a:r>
              <a:r>
                <a:rPr lang="en-US" altLang="ko-KR" sz="1400" dirty="0" smtClean="0"/>
                <a:t>				/* </a:t>
              </a:r>
              <a:r>
                <a:rPr lang="ko-KR" altLang="en-US" sz="1400" dirty="0" err="1" smtClean="0"/>
                <a:t>글자색</a:t>
              </a:r>
              <a:r>
                <a:rPr lang="ko-KR" altLang="en-US" sz="1400" dirty="0" smtClean="0"/>
                <a:t> </a:t>
              </a:r>
              <a:r>
                <a:rPr lang="en-US" altLang="ko-KR" sz="1400" dirty="0" err="1" smtClean="0"/>
                <a:t>blueviolet</a:t>
              </a:r>
              <a:r>
                <a:rPr lang="en-US" altLang="ko-KR" sz="1400" dirty="0" smtClean="0"/>
                <a:t> */</a:t>
              </a:r>
              <a:endParaRPr lang="en-US" altLang="ko-KR" sz="1400" dirty="0"/>
            </a:p>
            <a:p>
              <a:pPr defTabSz="180000"/>
              <a:r>
                <a:rPr lang="en-US" altLang="ko-KR" sz="1400" dirty="0" smtClean="0"/>
                <a:t>	background-color </a:t>
              </a:r>
              <a:r>
                <a:rPr lang="en-US" altLang="ko-KR" sz="1400" dirty="0"/>
                <a:t>: gold</a:t>
              </a:r>
              <a:r>
                <a:rPr lang="en-US" altLang="ko-KR" sz="1400" dirty="0" smtClean="0"/>
                <a:t>;	/* </a:t>
              </a:r>
              <a:r>
                <a:rPr lang="ko-KR" altLang="en-US" sz="1400" dirty="0" smtClean="0"/>
                <a:t>배경색 </a:t>
              </a:r>
              <a:r>
                <a:rPr lang="en-US" altLang="ko-KR" sz="1400" dirty="0" smtClean="0"/>
                <a:t>gold</a:t>
              </a:r>
              <a:r>
                <a:rPr lang="ko-KR" altLang="en-US" sz="1400" dirty="0" smtClean="0"/>
                <a:t> </a:t>
              </a:r>
              <a:r>
                <a:rPr lang="ko-KR" altLang="en-US" sz="1400" dirty="0"/>
                <a:t>*</a:t>
              </a:r>
              <a:r>
                <a:rPr lang="en-US" altLang="ko-KR" sz="1400" dirty="0"/>
                <a:t>/</a:t>
              </a:r>
            </a:p>
            <a:p>
              <a:pPr defTabSz="180000"/>
              <a:r>
                <a:rPr lang="en-US" altLang="ko-KR" sz="1400" dirty="0" smtClean="0"/>
                <a:t>	border-color </a:t>
              </a:r>
              <a:r>
                <a:rPr lang="en-US" altLang="ko-KR" sz="1400" dirty="0"/>
                <a:t>: #6B8E23</a:t>
              </a:r>
              <a:r>
                <a:rPr lang="en-US" altLang="ko-KR" sz="1400" dirty="0" smtClean="0"/>
                <a:t>;		/* </a:t>
              </a:r>
              <a:r>
                <a:rPr lang="ko-KR" altLang="en-US" sz="1400" dirty="0" err="1" smtClean="0"/>
                <a:t>테두리색</a:t>
              </a:r>
              <a:r>
                <a:rPr lang="ko-KR" altLang="en-US" sz="1400" dirty="0" smtClean="0"/>
                <a:t> </a:t>
              </a:r>
              <a:r>
                <a:rPr lang="en-US" altLang="ko-KR" sz="1400" dirty="0" err="1" smtClean="0"/>
                <a:t>olivedrab</a:t>
              </a:r>
              <a:r>
                <a:rPr lang="en-US" altLang="ko-KR" sz="1400" dirty="0" smtClean="0"/>
                <a:t>(#6B8E23) </a:t>
              </a:r>
              <a:r>
                <a:rPr lang="ko-KR" altLang="en-US" sz="1400" dirty="0" smtClean="0"/>
                <a:t>*</a:t>
              </a:r>
              <a:r>
                <a:rPr lang="en-US" altLang="ko-KR" sz="1400" dirty="0"/>
                <a:t>/</a:t>
              </a:r>
            </a:p>
            <a:p>
              <a:pPr defTabSz="180000"/>
              <a:r>
                <a:rPr lang="en-US" altLang="ko-KR" sz="1400" dirty="0" smtClean="0"/>
                <a:t>}</a:t>
              </a:r>
              <a:endParaRPr lang="ko-KR" altLang="en-US" sz="1400" dirty="0"/>
            </a:p>
          </p:txBody>
        </p:sp>
        <p:sp>
          <p:nvSpPr>
            <p:cNvPr id="9" name="모서리가 둥근 직사각형 8"/>
            <p:cNvSpPr/>
            <p:nvPr/>
          </p:nvSpPr>
          <p:spPr>
            <a:xfrm>
              <a:off x="1209698" y="5992039"/>
              <a:ext cx="5292925" cy="316706"/>
            </a:xfrm>
            <a:prstGeom prst="roundRect">
              <a:avLst>
                <a:gd name="adj" fmla="val 5616"/>
              </a:avLst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 lIns="36000" rIns="36000">
              <a:spAutoFit/>
            </a:bodyPr>
            <a:lstStyle/>
            <a:p>
              <a:pPr fontAlgn="base" latinLnBrk="0"/>
              <a:r>
                <a:rPr lang="en-US" altLang="ko-KR" sz="1400" dirty="0"/>
                <a:t>&lt;div&gt;CSS</a:t>
              </a:r>
              <a:r>
                <a:rPr lang="ko-KR" altLang="en-US" sz="1400" dirty="0"/>
                <a:t>에서 </a:t>
              </a:r>
              <a:r>
                <a:rPr lang="en-US" altLang="ko-KR" sz="1400" dirty="0"/>
                <a:t>r, g, b</a:t>
              </a:r>
              <a:r>
                <a:rPr lang="ko-KR" altLang="en-US" sz="1400" dirty="0"/>
                <a:t>로 구성됩니다</a:t>
              </a:r>
              <a:r>
                <a:rPr lang="en-US" altLang="ko-KR" sz="1400" dirty="0"/>
                <a:t>. &lt;/div&gt;</a:t>
              </a:r>
              <a:endParaRPr lang="ko-KR" altLang="en-US" sz="140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172169" y="4186188"/>
              <a:ext cx="96532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>
                  <a:solidFill>
                    <a:srgbClr val="C00000"/>
                  </a:solidFill>
                </a:rPr>
                <a:t>CSS </a:t>
              </a:r>
              <a:r>
                <a:rPr lang="ko-KR" altLang="en-US" sz="1200" dirty="0" smtClean="0">
                  <a:solidFill>
                    <a:srgbClr val="C00000"/>
                  </a:solidFill>
                </a:rPr>
                <a:t>스타일</a:t>
              </a:r>
              <a:endParaRPr lang="ko-KR" altLang="en-US" sz="1200" dirty="0">
                <a:solidFill>
                  <a:srgbClr val="C00000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209698" y="5730429"/>
              <a:ext cx="95571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>
                  <a:solidFill>
                    <a:srgbClr val="C00000"/>
                  </a:solidFill>
                </a:rPr>
                <a:t>HTML </a:t>
              </a:r>
              <a:r>
                <a:rPr lang="ko-KR" altLang="en-US" sz="1200" dirty="0" smtClean="0">
                  <a:solidFill>
                    <a:srgbClr val="C00000"/>
                  </a:solidFill>
                </a:rPr>
                <a:t>코드</a:t>
              </a:r>
              <a:endParaRPr lang="ko-KR" altLang="en-US" sz="1200" dirty="0">
                <a:solidFill>
                  <a:srgbClr val="C00000"/>
                </a:solidFill>
              </a:endParaRPr>
            </a:p>
          </p:txBody>
        </p:sp>
        <p:sp>
          <p:nvSpPr>
            <p:cNvPr id="3" name="자유형 2"/>
            <p:cNvSpPr/>
            <p:nvPr/>
          </p:nvSpPr>
          <p:spPr>
            <a:xfrm>
              <a:off x="5639453" y="4854516"/>
              <a:ext cx="1154061" cy="11061"/>
            </a:xfrm>
            <a:custGeom>
              <a:avLst/>
              <a:gdLst>
                <a:gd name="connsiteX0" fmla="*/ 0 w 1154061"/>
                <a:gd name="connsiteY0" fmla="*/ 11061 h 11061"/>
                <a:gd name="connsiteX1" fmla="*/ 1154061 w 1154061"/>
                <a:gd name="connsiteY1" fmla="*/ 0 h 11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54061" h="11061">
                  <a:moveTo>
                    <a:pt x="0" y="11061"/>
                  </a:moveTo>
                  <a:lnTo>
                    <a:pt x="1154061" y="0"/>
                  </a:lnTo>
                </a:path>
              </a:pathLst>
            </a:custGeom>
            <a:noFill/>
            <a:ln w="9525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5" name="자유형 4"/>
            <p:cNvSpPr/>
            <p:nvPr/>
          </p:nvSpPr>
          <p:spPr>
            <a:xfrm>
              <a:off x="5281805" y="5009374"/>
              <a:ext cx="1611261" cy="88490"/>
            </a:xfrm>
            <a:custGeom>
              <a:avLst/>
              <a:gdLst>
                <a:gd name="connsiteX0" fmla="*/ 0 w 1611261"/>
                <a:gd name="connsiteY0" fmla="*/ 88490 h 88490"/>
                <a:gd name="connsiteX1" fmla="*/ 1611261 w 1611261"/>
                <a:gd name="connsiteY1" fmla="*/ 0 h 88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11261" h="88490">
                  <a:moveTo>
                    <a:pt x="0" y="88490"/>
                  </a:moveTo>
                  <a:lnTo>
                    <a:pt x="1611261" y="0"/>
                  </a:lnTo>
                </a:path>
              </a:pathLst>
            </a:custGeom>
            <a:noFill/>
            <a:ln w="9525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6" name="자유형 5"/>
            <p:cNvSpPr/>
            <p:nvPr/>
          </p:nvSpPr>
          <p:spPr>
            <a:xfrm>
              <a:off x="5606269" y="5260097"/>
              <a:ext cx="1904754" cy="280464"/>
            </a:xfrm>
            <a:custGeom>
              <a:avLst/>
              <a:gdLst>
                <a:gd name="connsiteX0" fmla="*/ 0 w 1957528"/>
                <a:gd name="connsiteY0" fmla="*/ 95864 h 388292"/>
                <a:gd name="connsiteX1" fmla="*/ 1648132 w 1957528"/>
                <a:gd name="connsiteY1" fmla="*/ 387145 h 388292"/>
                <a:gd name="connsiteX2" fmla="*/ 1954162 w 1957528"/>
                <a:gd name="connsiteY2" fmla="*/ 0 h 388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57528" h="388292">
                  <a:moveTo>
                    <a:pt x="0" y="95864"/>
                  </a:moveTo>
                  <a:cubicBezTo>
                    <a:pt x="661219" y="249493"/>
                    <a:pt x="1322438" y="403122"/>
                    <a:pt x="1648132" y="387145"/>
                  </a:cubicBezTo>
                  <a:cubicBezTo>
                    <a:pt x="1973826" y="371168"/>
                    <a:pt x="1963994" y="185584"/>
                    <a:pt x="1954162" y="0"/>
                  </a:cubicBezTo>
                </a:path>
              </a:pathLst>
            </a:custGeom>
            <a:noFill/>
            <a:ln w="9525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793" y="1889581"/>
            <a:ext cx="8443178" cy="1004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570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702043" y="1365731"/>
            <a:ext cx="3960440" cy="544764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&lt;head&gt;&lt;</a:t>
            </a:r>
            <a:r>
              <a:rPr lang="en-US" altLang="ko-KR" sz="1200" dirty="0" smtClean="0"/>
              <a:t>title&gt;CSS3 </a:t>
            </a:r>
            <a:r>
              <a:rPr lang="ko-KR" altLang="en-US" sz="1200" dirty="0" smtClean="0"/>
              <a:t>색 </a:t>
            </a:r>
            <a:r>
              <a:rPr lang="ko-KR" altLang="en-US" sz="1200" dirty="0"/>
              <a:t>활용</a:t>
            </a:r>
            <a:r>
              <a:rPr lang="en-US" altLang="ko-KR" sz="1200" dirty="0"/>
              <a:t>&lt;/title&gt;</a:t>
            </a:r>
          </a:p>
          <a:p>
            <a:pPr defTabSz="180000"/>
            <a:r>
              <a:rPr lang="en-US" altLang="ko-KR" sz="1200" dirty="0"/>
              <a:t>&lt;style&gt;</a:t>
            </a:r>
          </a:p>
          <a:p>
            <a:pPr defTabSz="180000"/>
            <a:r>
              <a:rPr lang="en-US" altLang="ko-KR" sz="1200" b="1" dirty="0" smtClean="0"/>
              <a:t>div </a:t>
            </a:r>
            <a:r>
              <a:rPr lang="en-US" altLang="ko-KR" sz="1200" b="1" dirty="0"/>
              <a:t>{ </a:t>
            </a:r>
            <a:endParaRPr lang="en-US" altLang="ko-KR" sz="1200" b="1" dirty="0" smtClean="0"/>
          </a:p>
          <a:p>
            <a:pPr defTabSz="180000"/>
            <a:r>
              <a:rPr lang="en-US" altLang="ko-KR" sz="1200" b="1" dirty="0" smtClean="0"/>
              <a:t>	margin-left : 30px</a:t>
            </a:r>
            <a:r>
              <a:rPr lang="en-US" altLang="ko-KR" sz="1200" b="1" dirty="0"/>
              <a:t>; </a:t>
            </a:r>
            <a:endParaRPr lang="en-US" altLang="ko-KR" sz="1200" b="1" dirty="0" smtClean="0"/>
          </a:p>
          <a:p>
            <a:pPr defTabSz="180000"/>
            <a:r>
              <a:rPr lang="en-US" altLang="ko-KR" sz="1200" b="1" dirty="0"/>
              <a:t>	</a:t>
            </a:r>
            <a:r>
              <a:rPr lang="en-US" altLang="ko-KR" sz="1200" b="1" dirty="0" smtClean="0"/>
              <a:t>margin-right : 30px</a:t>
            </a:r>
            <a:r>
              <a:rPr lang="en-US" altLang="ko-KR" sz="1200" b="1" dirty="0"/>
              <a:t>; </a:t>
            </a:r>
            <a:endParaRPr lang="en-US" altLang="ko-KR" sz="1200" b="1" dirty="0" smtClean="0"/>
          </a:p>
          <a:p>
            <a:pPr defTabSz="180000"/>
            <a:r>
              <a:rPr lang="en-US" altLang="ko-KR" sz="1200" b="1" dirty="0"/>
              <a:t>	</a:t>
            </a:r>
            <a:r>
              <a:rPr lang="en-US" altLang="ko-KR" sz="1200" b="1" dirty="0" smtClean="0"/>
              <a:t>margin-bottom : 10px;</a:t>
            </a:r>
          </a:p>
          <a:p>
            <a:pPr defTabSz="180000"/>
            <a:r>
              <a:rPr lang="en-US" altLang="ko-KR" sz="1200" b="1" dirty="0"/>
              <a:t>	</a:t>
            </a:r>
            <a:r>
              <a:rPr lang="en-US" altLang="ko-KR" sz="1200" b="1" dirty="0" smtClean="0"/>
              <a:t>color </a:t>
            </a:r>
            <a:r>
              <a:rPr lang="en-US" altLang="ko-KR" sz="1200" b="1" dirty="0"/>
              <a:t>: white</a:t>
            </a:r>
            <a:r>
              <a:rPr lang="en-US" altLang="ko-KR" sz="1200" b="1" dirty="0" smtClean="0"/>
              <a:t>; </a:t>
            </a:r>
            <a:r>
              <a:rPr lang="en-US" altLang="ko-KR" sz="1200" dirty="0" smtClean="0"/>
              <a:t>/* </a:t>
            </a:r>
            <a:r>
              <a:rPr lang="ko-KR" altLang="en-US" sz="1200" dirty="0" smtClean="0"/>
              <a:t>모든 </a:t>
            </a:r>
            <a:r>
              <a:rPr lang="en-US" altLang="ko-KR" sz="1200" dirty="0" smtClean="0"/>
              <a:t>&lt;div&gt; </a:t>
            </a:r>
            <a:r>
              <a:rPr lang="ko-KR" altLang="en-US" sz="1200" dirty="0" smtClean="0"/>
              <a:t>글자 색은 </a:t>
            </a:r>
            <a:r>
              <a:rPr lang="en-US" altLang="ko-KR" sz="1200" dirty="0" smtClean="0"/>
              <a:t>white */</a:t>
            </a:r>
          </a:p>
          <a:p>
            <a:pPr defTabSz="180000"/>
            <a:r>
              <a:rPr lang="en-US" altLang="ko-KR" sz="1200" b="1" dirty="0" smtClean="0"/>
              <a:t>}</a:t>
            </a:r>
            <a:endParaRPr lang="en-US" altLang="ko-KR" sz="1200" b="1" dirty="0"/>
          </a:p>
          <a:p>
            <a:pPr defTabSz="180000"/>
            <a:r>
              <a:rPr lang="en-US" altLang="ko-KR" sz="1200" dirty="0"/>
              <a:t>&lt;/style&gt;</a:t>
            </a:r>
          </a:p>
          <a:p>
            <a:pPr defTabSz="180000"/>
            <a:r>
              <a:rPr lang="en-US" altLang="ko-KR" sz="1200" dirty="0"/>
              <a:t>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smtClean="0"/>
              <a:t>h3&gt;CSS3 </a:t>
            </a:r>
            <a:r>
              <a:rPr lang="ko-KR" altLang="en-US" sz="1200" dirty="0" smtClean="0"/>
              <a:t>색 </a:t>
            </a:r>
            <a:r>
              <a:rPr lang="ko-KR" altLang="en-US" sz="1200" dirty="0"/>
              <a:t>활용</a:t>
            </a:r>
            <a:r>
              <a:rPr lang="en-US" altLang="ko-KR" sz="1200" dirty="0"/>
              <a:t>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&lt;div style="</a:t>
            </a:r>
            <a:r>
              <a:rPr lang="en-US" altLang="ko-KR" sz="1200" b="1" dirty="0" err="1" smtClean="0"/>
              <a:t>background-color:</a:t>
            </a:r>
            <a:r>
              <a:rPr lang="en-US" altLang="ko-KR" sz="1200" b="1" dirty="0" err="1" smtClean="0">
                <a:solidFill>
                  <a:schemeClr val="accent2">
                    <a:lumMod val="75000"/>
                  </a:schemeClr>
                </a:solidFill>
              </a:rPr>
              <a:t>deepskyblBue</a:t>
            </a:r>
            <a:r>
              <a:rPr lang="en-US" altLang="ko-KR" sz="1200" dirty="0" smtClean="0"/>
              <a:t>"&gt;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 smtClean="0"/>
              <a:t>deepskyblue</a:t>
            </a:r>
            <a:r>
              <a:rPr lang="en-US" altLang="ko-KR" sz="1200" dirty="0"/>
              <a:t>(#00BFFF)&lt;/div&gt;</a:t>
            </a:r>
          </a:p>
          <a:p>
            <a:pPr defTabSz="180000"/>
            <a:r>
              <a:rPr lang="en-US" altLang="ko-KR" sz="1200" dirty="0"/>
              <a:t>&lt;div style="</a:t>
            </a:r>
            <a:r>
              <a:rPr lang="en-US" altLang="ko-KR" sz="1200" b="1" dirty="0" err="1" smtClean="0"/>
              <a:t>background-color:</a:t>
            </a:r>
            <a:r>
              <a:rPr lang="en-US" altLang="ko-KR" sz="1200" b="1" dirty="0" err="1" smtClean="0">
                <a:solidFill>
                  <a:schemeClr val="accent2">
                    <a:lumMod val="75000"/>
                  </a:schemeClr>
                </a:solidFill>
              </a:rPr>
              <a:t>brown</a:t>
            </a:r>
            <a:r>
              <a:rPr lang="en-US" altLang="ko-KR" sz="1200" dirty="0" smtClean="0"/>
              <a:t>"&gt;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smtClean="0"/>
              <a:t>brown</a:t>
            </a:r>
            <a:r>
              <a:rPr lang="en-US" altLang="ko-KR" sz="1200" dirty="0"/>
              <a:t>(#A52A2A)&lt;/div&gt;</a:t>
            </a:r>
          </a:p>
          <a:p>
            <a:pPr defTabSz="180000"/>
            <a:r>
              <a:rPr lang="en-US" altLang="ko-KR" sz="1200" dirty="0"/>
              <a:t>&lt;div style="</a:t>
            </a:r>
            <a:r>
              <a:rPr lang="en-US" altLang="ko-KR" sz="1200" b="1" dirty="0" err="1" smtClean="0"/>
              <a:t>background-color:</a:t>
            </a:r>
            <a:r>
              <a:rPr lang="en-US" altLang="ko-KR" sz="1200" b="1" dirty="0" err="1" smtClean="0">
                <a:solidFill>
                  <a:schemeClr val="accent2">
                    <a:lumMod val="75000"/>
                  </a:schemeClr>
                </a:solidFill>
              </a:rPr>
              <a:t>fuchsi</a:t>
            </a:r>
            <a:r>
              <a:rPr lang="en-US" altLang="ko-KR" sz="1200" dirty="0" err="1" smtClean="0">
                <a:solidFill>
                  <a:schemeClr val="accent2">
                    <a:lumMod val="75000"/>
                  </a:schemeClr>
                </a:solidFill>
              </a:rPr>
              <a:t>a</a:t>
            </a:r>
            <a:r>
              <a:rPr lang="en-US" altLang="ko-KR" sz="1200" dirty="0" smtClean="0"/>
              <a:t>"&gt;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smtClean="0"/>
              <a:t>fuchsia</a:t>
            </a:r>
            <a:r>
              <a:rPr lang="en-US" altLang="ko-KR" sz="1200" dirty="0"/>
              <a:t>(#FF00FF)&lt;/div&gt;</a:t>
            </a:r>
          </a:p>
          <a:p>
            <a:pPr defTabSz="180000"/>
            <a:r>
              <a:rPr lang="en-US" altLang="ko-KR" sz="1200" dirty="0"/>
              <a:t>&lt;div style="</a:t>
            </a:r>
            <a:r>
              <a:rPr lang="en-US" altLang="ko-KR" sz="1200" b="1" dirty="0" err="1" smtClean="0"/>
              <a:t>background-color:</a:t>
            </a:r>
            <a:r>
              <a:rPr lang="en-US" altLang="ko-KR" sz="1200" b="1" dirty="0" err="1" smtClean="0">
                <a:solidFill>
                  <a:schemeClr val="accent2">
                    <a:lumMod val="75000"/>
                  </a:schemeClr>
                </a:solidFill>
              </a:rPr>
              <a:t>darkorange</a:t>
            </a:r>
            <a:r>
              <a:rPr lang="en-US" altLang="ko-KR" sz="1200" dirty="0" smtClean="0"/>
              <a:t>"&gt;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 smtClean="0"/>
              <a:t>darkorange</a:t>
            </a:r>
            <a:r>
              <a:rPr lang="en-US" altLang="ko-KR" sz="1200" dirty="0"/>
              <a:t>(#FF8C00)&lt;/div&gt;</a:t>
            </a:r>
          </a:p>
          <a:p>
            <a:pPr defTabSz="180000"/>
            <a:r>
              <a:rPr lang="en-US" altLang="ko-KR" sz="1200" dirty="0"/>
              <a:t>&lt;div style="</a:t>
            </a:r>
            <a:r>
              <a:rPr lang="en-US" altLang="ko-KR" sz="1200" b="1" dirty="0" smtClean="0"/>
              <a:t>background-color:</a:t>
            </a:r>
            <a:r>
              <a:rPr lang="en-US" altLang="ko-KR" sz="1200" b="1" dirty="0" smtClean="0">
                <a:solidFill>
                  <a:schemeClr val="accent2">
                    <a:lumMod val="75000"/>
                  </a:schemeClr>
                </a:solidFill>
              </a:rPr>
              <a:t>#</a:t>
            </a:r>
            <a:r>
              <a:rPr lang="en-US" altLang="ko-KR" sz="1200" b="1" dirty="0">
                <a:solidFill>
                  <a:schemeClr val="accent2">
                    <a:lumMod val="75000"/>
                  </a:schemeClr>
                </a:solidFill>
              </a:rPr>
              <a:t>008B8B</a:t>
            </a:r>
            <a:r>
              <a:rPr lang="en-US" altLang="ko-KR" sz="1200" dirty="0" smtClean="0"/>
              <a:t>"&gt;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 smtClean="0"/>
              <a:t>darkcyan</a:t>
            </a:r>
            <a:r>
              <a:rPr lang="en-US" altLang="ko-KR" sz="1200" dirty="0"/>
              <a:t>(#008B8B)&lt;/div&gt;</a:t>
            </a:r>
          </a:p>
          <a:p>
            <a:pPr defTabSz="180000"/>
            <a:r>
              <a:rPr lang="en-US" altLang="ko-KR" sz="1200" dirty="0"/>
              <a:t>&lt;div style="</a:t>
            </a:r>
            <a:r>
              <a:rPr lang="en-US" altLang="ko-KR" sz="1200" b="1" dirty="0" smtClean="0"/>
              <a:t>background-color:</a:t>
            </a:r>
            <a:r>
              <a:rPr lang="en-US" altLang="ko-KR" sz="1200" b="1" dirty="0" smtClean="0">
                <a:solidFill>
                  <a:schemeClr val="accent2">
                    <a:lumMod val="75000"/>
                  </a:schemeClr>
                </a:solidFill>
              </a:rPr>
              <a:t>#</a:t>
            </a:r>
            <a:r>
              <a:rPr lang="en-US" altLang="ko-KR" sz="1200" b="1" dirty="0">
                <a:solidFill>
                  <a:schemeClr val="accent2">
                    <a:lumMod val="75000"/>
                  </a:schemeClr>
                </a:solidFill>
              </a:rPr>
              <a:t>6B8E23</a:t>
            </a:r>
            <a:r>
              <a:rPr lang="en-US" altLang="ko-KR" sz="1200" dirty="0" smtClean="0"/>
              <a:t>"&gt;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 smtClean="0"/>
              <a:t>olivedrab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(#6B8E23)&lt;/div&gt;</a:t>
            </a:r>
          </a:p>
          <a:p>
            <a:pPr defTabSz="180000"/>
            <a:r>
              <a:rPr lang="en-US" altLang="ko-KR" sz="1200" dirty="0"/>
              <a:t>&lt;/body</a:t>
            </a:r>
            <a:r>
              <a:rPr lang="en-US" altLang="ko-KR" sz="1200" dirty="0" smtClean="0"/>
              <a:t>&gt;</a:t>
            </a:r>
          </a:p>
          <a:p>
            <a:pPr defTabSz="180000"/>
            <a:r>
              <a:rPr lang="en-US" altLang="ko-KR" sz="1200" dirty="0" smtClean="0"/>
              <a:t>&lt;/</a:t>
            </a:r>
            <a:r>
              <a:rPr lang="en-US" altLang="ko-KR" sz="1200" dirty="0"/>
              <a:t>html&gt;</a:t>
            </a:r>
            <a:endParaRPr lang="ko-KR" altLang="en-US" sz="12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0137" y="2074309"/>
            <a:ext cx="2637091" cy="3802963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/>
              <a:t>4–10 </a:t>
            </a:r>
            <a:r>
              <a:rPr lang="ko-KR" altLang="en-US" dirty="0"/>
              <a:t>색 활용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33</a:t>
            </a:fld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4211960" y="6322557"/>
            <a:ext cx="113685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>
                <a:solidFill>
                  <a:srgbClr val="C00000"/>
                </a:solidFill>
              </a:rPr>
              <a:t>margin-left:30px</a:t>
            </a:r>
            <a:endParaRPr lang="ko-KR" altLang="en-US" sz="1000" dirty="0">
              <a:solidFill>
                <a:srgbClr val="C00000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5919789" y="6335293"/>
            <a:ext cx="122341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smtClean="0">
                <a:solidFill>
                  <a:srgbClr val="C00000"/>
                </a:solidFill>
              </a:rPr>
              <a:t>margin-right:30px</a:t>
            </a:r>
            <a:endParaRPr lang="ko-KR" altLang="en-US" sz="1000" dirty="0">
              <a:solidFill>
                <a:srgbClr val="C00000"/>
              </a:solidFill>
            </a:endParaRPr>
          </a:p>
        </p:txBody>
      </p:sp>
      <p:cxnSp>
        <p:nvCxnSpPr>
          <p:cNvPr id="17" name="직선 화살표 연결선 16"/>
          <p:cNvCxnSpPr/>
          <p:nvPr/>
        </p:nvCxnSpPr>
        <p:spPr>
          <a:xfrm>
            <a:off x="6650962" y="6263285"/>
            <a:ext cx="392224" cy="0"/>
          </a:xfrm>
          <a:prstGeom prst="straightConnector1">
            <a:avLst/>
          </a:prstGeom>
          <a:ln>
            <a:solidFill>
              <a:srgbClr val="C0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7043516" y="5543205"/>
            <a:ext cx="0" cy="792088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6660812" y="5543205"/>
            <a:ext cx="0" cy="792088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 flipH="1">
            <a:off x="6660812" y="3939810"/>
            <a:ext cx="284213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 flipH="1" flipV="1">
            <a:off x="6660812" y="4027720"/>
            <a:ext cx="284215" cy="1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5803490" y="3331940"/>
            <a:ext cx="138371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smtClean="0">
                <a:solidFill>
                  <a:srgbClr val="C00000"/>
                </a:solidFill>
              </a:rPr>
              <a:t>margin-bottom:10px</a:t>
            </a:r>
            <a:endParaRPr lang="ko-KR" altLang="en-US" sz="1000" dirty="0">
              <a:solidFill>
                <a:srgbClr val="C00000"/>
              </a:solidFill>
            </a:endParaRPr>
          </a:p>
        </p:txBody>
      </p:sp>
      <p:cxnSp>
        <p:nvCxnSpPr>
          <p:cNvPr id="40" name="직선 화살표 연결선 39"/>
          <p:cNvCxnSpPr/>
          <p:nvPr/>
        </p:nvCxnSpPr>
        <p:spPr>
          <a:xfrm>
            <a:off x="6802918" y="3523859"/>
            <a:ext cx="0" cy="415951"/>
          </a:xfrm>
          <a:prstGeom prst="straightConnector1">
            <a:avLst/>
          </a:prstGeom>
          <a:ln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/>
          <p:nvPr/>
        </p:nvCxnSpPr>
        <p:spPr>
          <a:xfrm>
            <a:off x="4436400" y="6254013"/>
            <a:ext cx="392224" cy="0"/>
          </a:xfrm>
          <a:prstGeom prst="straightConnector1">
            <a:avLst/>
          </a:prstGeom>
          <a:ln>
            <a:solidFill>
              <a:srgbClr val="C0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4828954" y="5533933"/>
            <a:ext cx="0" cy="792088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4446250" y="5533933"/>
            <a:ext cx="0" cy="792088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모서리가 둥근 사각형 설명선 24"/>
          <p:cNvSpPr/>
          <p:nvPr/>
        </p:nvSpPr>
        <p:spPr>
          <a:xfrm>
            <a:off x="2601618" y="2158715"/>
            <a:ext cx="1394318" cy="158807"/>
          </a:xfrm>
          <a:prstGeom prst="wedgeRoundRectCallout">
            <a:avLst>
              <a:gd name="adj1" fmla="val -62298"/>
              <a:gd name="adj2" fmla="val 13401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0000"/>
            <a:r>
              <a:rPr lang="ko-KR" altLang="en-US" sz="1000" dirty="0" smtClean="0">
                <a:solidFill>
                  <a:schemeClr val="tx1"/>
                </a:solidFill>
              </a:rPr>
              <a:t>좌우 아래 여백 지정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840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텍스트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텍스트를 꾸미는 </a:t>
            </a:r>
            <a:r>
              <a:rPr lang="en-US" altLang="ko-KR" dirty="0" smtClean="0"/>
              <a:t>CSS3 </a:t>
            </a:r>
            <a:r>
              <a:rPr lang="ko-KR" altLang="en-US" dirty="0" smtClean="0"/>
              <a:t>스타일 시트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pPr marL="365760" lvl="1" indent="0">
              <a:buNone/>
            </a:pPr>
            <a:r>
              <a:rPr lang="ko-KR" altLang="en-US" dirty="0" smtClean="0"/>
              <a:t>예</a:t>
            </a:r>
            <a:r>
              <a:rPr lang="en-US" altLang="ko-KR" dirty="0" smtClean="0"/>
              <a:t>) </a:t>
            </a:r>
            <a:r>
              <a:rPr lang="en-US" altLang="ko-KR" dirty="0"/>
              <a:t>text-decoration </a:t>
            </a:r>
            <a:r>
              <a:rPr lang="ko-KR" altLang="en-US" dirty="0" err="1" smtClean="0"/>
              <a:t>프로퍼티로</a:t>
            </a:r>
            <a:r>
              <a:rPr lang="ko-KR" altLang="en-US" dirty="0" smtClean="0"/>
              <a:t> </a:t>
            </a:r>
            <a:r>
              <a:rPr lang="ko-KR" altLang="en-US" dirty="0"/>
              <a:t>하이퍼링크에 </a:t>
            </a:r>
            <a:r>
              <a:rPr lang="ko-KR" altLang="en-US" dirty="0" smtClean="0"/>
              <a:t>밑줄 제거</a:t>
            </a:r>
            <a:endParaRPr lang="ko-KR" altLang="en-US" dirty="0"/>
          </a:p>
          <a:p>
            <a:pPr lvl="1"/>
            <a:endParaRPr lang="en-US" altLang="ko-KR" dirty="0" smtClean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34</a:t>
            </a:fld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1077666" y="3691771"/>
            <a:ext cx="7416824" cy="33855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&lt;a </a:t>
            </a:r>
            <a:r>
              <a:rPr lang="en-US" altLang="ko-KR" sz="1600" kern="0" dirty="0" err="1">
                <a:solidFill>
                  <a:srgbClr val="000000"/>
                </a:solidFill>
                <a:latin typeface="+mj-ea"/>
                <a:ea typeface="+mj-ea"/>
              </a:rPr>
              <a:t>href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=“http://www.naver.com” style=</a:t>
            </a:r>
            <a:r>
              <a:rPr lang="en-US" altLang="ko-KR" sz="1600" b="1" kern="0" dirty="0">
                <a:solidFill>
                  <a:srgbClr val="000000"/>
                </a:solidFill>
                <a:latin typeface="+mj-ea"/>
                <a:ea typeface="+mj-ea"/>
              </a:rPr>
              <a:t>”text-decoration : none”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&gt;</a:t>
            </a:r>
            <a:r>
              <a:rPr lang="ko-KR" altLang="en-US" sz="1600" kern="0" dirty="0" err="1">
                <a:solidFill>
                  <a:srgbClr val="000000"/>
                </a:solidFill>
                <a:latin typeface="+mj-ea"/>
                <a:ea typeface="+mj-ea"/>
              </a:rPr>
              <a:t>네이버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&lt;/a&gt;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1957988"/>
            <a:ext cx="7772972" cy="921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558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277591" y="1174090"/>
            <a:ext cx="4572000" cy="212365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 smtClean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	&lt;p class="p1"&gt;HTML</a:t>
            </a:r>
            <a:r>
              <a:rPr lang="ko-KR" altLang="en-US" sz="1200" dirty="0"/>
              <a:t>의 태그만으로 기존의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ko-KR" altLang="en-US" sz="1200" dirty="0"/>
              <a:t>워드 프로세서와 같이 들여쓰기</a:t>
            </a:r>
            <a:r>
              <a:rPr lang="en-US" altLang="ko-KR" sz="1200" dirty="0"/>
              <a:t>, </a:t>
            </a:r>
            <a:r>
              <a:rPr lang="ko-KR" altLang="en-US" sz="1200" dirty="0"/>
              <a:t>정렬</a:t>
            </a:r>
            <a:r>
              <a:rPr lang="en-US" altLang="ko-KR" sz="1200" dirty="0"/>
              <a:t>, </a:t>
            </a:r>
            <a:r>
              <a:rPr lang="ko-KR" altLang="en-US" sz="1200" dirty="0"/>
              <a:t>공백</a:t>
            </a:r>
            <a:r>
              <a:rPr lang="en-US" altLang="ko-KR" sz="1200" dirty="0"/>
              <a:t>, 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ko-KR" altLang="en-US" sz="1200" dirty="0"/>
              <a:t>간격 등과 세밀한 </a:t>
            </a:r>
            <a:r>
              <a:rPr lang="en-US" altLang="ko-KR" sz="1200" dirty="0"/>
              <a:t>&lt;span&gt;</a:t>
            </a:r>
            <a:r>
              <a:rPr lang="ko-KR" altLang="en-US" sz="1200" dirty="0"/>
              <a:t>텍스트 제어</a:t>
            </a:r>
            <a:r>
              <a:rPr lang="en-US" altLang="ko-KR" sz="1200" dirty="0"/>
              <a:t>&lt;/span&gt;</a:t>
            </a:r>
            <a:r>
              <a:rPr lang="ko-KR" altLang="en-US" sz="1200" dirty="0"/>
              <a:t>를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ko-KR" altLang="en-US" sz="1200" dirty="0"/>
              <a:t>할 수 없다</a:t>
            </a:r>
            <a:r>
              <a:rPr lang="en-US" altLang="ko-KR" sz="1200" dirty="0"/>
              <a:t>. &lt;/p&gt;</a:t>
            </a:r>
          </a:p>
          <a:p>
            <a:pPr defTabSz="180000"/>
            <a:r>
              <a:rPr lang="en-US" altLang="ko-KR" sz="1200" dirty="0"/>
              <a:t>	&lt;p class="p2"&gt;</a:t>
            </a:r>
            <a:r>
              <a:rPr lang="ko-KR" altLang="en-US" sz="1200" dirty="0"/>
              <a:t>그러나</a:t>
            </a:r>
            <a:r>
              <a:rPr lang="en-US" altLang="ko-KR" sz="1200" dirty="0"/>
              <a:t>,</a:t>
            </a:r>
          </a:p>
          <a:p>
            <a:pPr defTabSz="180000"/>
            <a:r>
              <a:rPr lang="en-US" altLang="ko-KR" sz="1200" dirty="0"/>
              <a:t>		&lt;strong&gt;</a:t>
            </a:r>
            <a:r>
              <a:rPr lang="ko-KR" altLang="en-US" sz="1200" dirty="0"/>
              <a:t>스타일 시트</a:t>
            </a:r>
            <a:r>
              <a:rPr lang="en-US" altLang="ko-KR" sz="1200" dirty="0"/>
              <a:t>&lt;/strong&gt;</a:t>
            </a:r>
            <a:r>
              <a:rPr lang="ko-KR" altLang="en-US" sz="1200" dirty="0"/>
              <a:t>는 이를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ko-KR" altLang="en-US" sz="1200" dirty="0"/>
              <a:t> 가능하게 한다</a:t>
            </a:r>
            <a:r>
              <a:rPr lang="en-US" altLang="ko-KR" sz="1200" dirty="0"/>
              <a:t>. </a:t>
            </a:r>
            <a:r>
              <a:rPr lang="ko-KR" altLang="en-US" sz="1200" dirty="0"/>
              <a:t>들여쓰기</a:t>
            </a:r>
            <a:r>
              <a:rPr lang="en-US" altLang="ko-KR" sz="1200" dirty="0"/>
              <a:t>, </a:t>
            </a:r>
            <a:r>
              <a:rPr lang="ko-KR" altLang="en-US" sz="1200" dirty="0"/>
              <a:t>정렬에 대해서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ko-KR" altLang="en-US" sz="1200" dirty="0"/>
              <a:t> </a:t>
            </a:r>
            <a:r>
              <a:rPr lang="ko-KR" altLang="en-US" sz="1200" dirty="0" smtClean="0"/>
              <a:t>알아본다</a:t>
            </a:r>
            <a:endParaRPr lang="en-US" altLang="ko-KR" sz="1200" dirty="0" smtClean="0"/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smtClean="0"/>
              <a:t>&lt;/</a:t>
            </a:r>
            <a:r>
              <a:rPr lang="en-US" altLang="ko-KR" sz="1200" dirty="0"/>
              <a:t>p&gt;</a:t>
            </a:r>
          </a:p>
          <a:p>
            <a:pPr defTabSz="180000"/>
            <a:r>
              <a:rPr lang="en-US" altLang="ko-KR" sz="1200" dirty="0"/>
              <a:t>&lt;/body</a:t>
            </a:r>
            <a:r>
              <a:rPr lang="en-US" altLang="ko-KR" sz="1200" dirty="0" smtClean="0"/>
              <a:t>&gt;&lt;/</a:t>
            </a:r>
            <a:r>
              <a:rPr lang="en-US" altLang="ko-KR" sz="1200" dirty="0"/>
              <a:t>html&gt;</a:t>
            </a:r>
            <a:endParaRPr lang="ko-KR" altLang="en-US" sz="12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0152" y="2729888"/>
            <a:ext cx="2357761" cy="372278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예제 </a:t>
            </a:r>
            <a:r>
              <a:rPr lang="en-US" altLang="ko-KR" smtClean="0"/>
              <a:t>4-11 </a:t>
            </a:r>
            <a:r>
              <a:rPr lang="ko-KR" altLang="en-US" smtClean="0"/>
              <a:t>텍스트 꾸미기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35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559054" y="1491203"/>
            <a:ext cx="3595509" cy="452431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&lt;head&gt;&lt;title&gt;</a:t>
            </a:r>
            <a:r>
              <a:rPr lang="ko-KR" altLang="en-US" sz="1200" dirty="0"/>
              <a:t>텍스트 꾸미기</a:t>
            </a:r>
            <a:r>
              <a:rPr lang="en-US" altLang="ko-KR" sz="1200" dirty="0"/>
              <a:t>&lt;/title&gt;</a:t>
            </a:r>
          </a:p>
          <a:p>
            <a:pPr defTabSz="180000"/>
            <a:r>
              <a:rPr lang="en-US" altLang="ko-KR" sz="1200" dirty="0"/>
              <a:t>&lt;style&gt;</a:t>
            </a:r>
          </a:p>
          <a:p>
            <a:pPr defTabSz="180000"/>
            <a:r>
              <a:rPr lang="en-US" altLang="ko-KR" sz="1200" dirty="0"/>
              <a:t>h3 { 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b="1" dirty="0" smtClean="0"/>
              <a:t>text-align : right; </a:t>
            </a:r>
            <a:r>
              <a:rPr lang="en-US" altLang="ko-KR" sz="1200" dirty="0"/>
              <a:t>/* </a:t>
            </a:r>
            <a:r>
              <a:rPr lang="ko-KR" altLang="en-US" sz="1200" dirty="0"/>
              <a:t>오른쪽 정렬 *</a:t>
            </a:r>
            <a:r>
              <a:rPr lang="en-US" altLang="ko-KR" sz="1200" dirty="0"/>
              <a:t>/</a:t>
            </a:r>
            <a:endParaRPr lang="en-US" altLang="ko-KR" sz="1200" b="1" dirty="0"/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dirty="0"/>
              <a:t>span { 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b="1" dirty="0" smtClean="0"/>
              <a:t>text-decoration : line-through; </a:t>
            </a:r>
            <a:r>
              <a:rPr lang="en-US" altLang="ko-KR" sz="1200" dirty="0"/>
              <a:t>/* </a:t>
            </a:r>
            <a:r>
              <a:rPr lang="ko-KR" altLang="en-US" sz="1200" dirty="0"/>
              <a:t>중간 줄 *</a:t>
            </a:r>
            <a:r>
              <a:rPr lang="en-US" altLang="ko-KR" sz="1200" dirty="0"/>
              <a:t>/</a:t>
            </a:r>
            <a:endParaRPr lang="en-US" altLang="ko-KR" sz="1200" b="1" dirty="0"/>
          </a:p>
          <a:p>
            <a:pPr defTabSz="180000"/>
            <a:r>
              <a:rPr lang="en-US" altLang="ko-KR" sz="1200" dirty="0"/>
              <a:t>}  </a:t>
            </a:r>
          </a:p>
          <a:p>
            <a:pPr defTabSz="180000"/>
            <a:r>
              <a:rPr lang="en-US" altLang="ko-KR" sz="1200" dirty="0"/>
              <a:t>strong { 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b="1" dirty="0" smtClean="0"/>
              <a:t>text-decoration : </a:t>
            </a:r>
            <a:r>
              <a:rPr lang="en-US" altLang="ko-KR" sz="1200" b="1" dirty="0" err="1"/>
              <a:t>overline</a:t>
            </a:r>
            <a:r>
              <a:rPr lang="en-US" altLang="ko-KR" sz="1200" b="1" dirty="0" smtClean="0"/>
              <a:t>; </a:t>
            </a:r>
            <a:r>
              <a:rPr lang="en-US" altLang="ko-KR" sz="1200" dirty="0"/>
              <a:t>/* </a:t>
            </a:r>
            <a:r>
              <a:rPr lang="ko-KR" altLang="en-US" sz="1200" dirty="0"/>
              <a:t>윗줄 *</a:t>
            </a:r>
            <a:r>
              <a:rPr lang="en-US" altLang="ko-KR" sz="1200" dirty="0"/>
              <a:t>/</a:t>
            </a:r>
            <a:endParaRPr lang="en-US" altLang="ko-KR" sz="1200" b="1" dirty="0"/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dirty="0"/>
              <a:t>.p1 { 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b="1" dirty="0" smtClean="0"/>
              <a:t>text-indent : 3em</a:t>
            </a:r>
            <a:r>
              <a:rPr lang="en-US" altLang="ko-KR" sz="1200" b="1" dirty="0"/>
              <a:t>; </a:t>
            </a:r>
            <a:r>
              <a:rPr lang="en-US" altLang="ko-KR" sz="1200" dirty="0"/>
              <a:t>/* 3 </a:t>
            </a:r>
            <a:r>
              <a:rPr lang="ko-KR" altLang="en-US" sz="1200" dirty="0"/>
              <a:t>글자 </a:t>
            </a:r>
            <a:r>
              <a:rPr lang="ko-KR" altLang="en-US" sz="1200" dirty="0" smtClean="0"/>
              <a:t>들여쓰기 </a:t>
            </a:r>
            <a:r>
              <a:rPr lang="ko-KR" altLang="en-US" sz="1200" dirty="0"/>
              <a:t>*</a:t>
            </a:r>
            <a:r>
              <a:rPr lang="en-US" altLang="ko-KR" sz="1200" dirty="0"/>
              <a:t>/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b="1" dirty="0" smtClean="0"/>
              <a:t>text-align : justify</a:t>
            </a:r>
            <a:r>
              <a:rPr lang="en-US" altLang="ko-KR" sz="1200" b="1" dirty="0"/>
              <a:t>; </a:t>
            </a:r>
            <a:r>
              <a:rPr lang="en-US" altLang="ko-KR" sz="1200" dirty="0"/>
              <a:t>/* </a:t>
            </a:r>
            <a:r>
              <a:rPr lang="ko-KR" altLang="en-US" sz="1200" dirty="0"/>
              <a:t>양쪽 정렬 *</a:t>
            </a:r>
            <a:r>
              <a:rPr lang="en-US" altLang="ko-KR" sz="1200" dirty="0"/>
              <a:t>/</a:t>
            </a:r>
          </a:p>
          <a:p>
            <a:pPr defTabSz="180000"/>
            <a:r>
              <a:rPr lang="en-US" altLang="ko-KR" sz="1200" dirty="0"/>
              <a:t>} </a:t>
            </a:r>
          </a:p>
          <a:p>
            <a:pPr defTabSz="180000"/>
            <a:r>
              <a:rPr lang="en-US" altLang="ko-KR" sz="1200" dirty="0"/>
              <a:t>.p2 {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b="1" dirty="0" smtClean="0"/>
              <a:t>text-indent : 1em</a:t>
            </a:r>
            <a:r>
              <a:rPr lang="en-US" altLang="ko-KR" sz="1200" b="1" dirty="0"/>
              <a:t>; </a:t>
            </a:r>
            <a:r>
              <a:rPr lang="en-US" altLang="ko-KR" sz="1200" dirty="0"/>
              <a:t>/* 1 </a:t>
            </a:r>
            <a:r>
              <a:rPr lang="ko-KR" altLang="en-US" sz="1200" dirty="0"/>
              <a:t>글자 </a:t>
            </a:r>
            <a:r>
              <a:rPr lang="ko-KR" altLang="en-US" sz="1200" dirty="0" smtClean="0"/>
              <a:t>들여쓰기 </a:t>
            </a:r>
            <a:r>
              <a:rPr lang="ko-KR" altLang="en-US" sz="1200" dirty="0"/>
              <a:t>*</a:t>
            </a:r>
            <a:r>
              <a:rPr lang="en-US" altLang="ko-KR" sz="1200" dirty="0"/>
              <a:t>/</a:t>
            </a:r>
            <a:r>
              <a:rPr lang="ko-KR" altLang="en-US" sz="1200" dirty="0"/>
              <a:t> 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b="1" dirty="0" smtClean="0"/>
              <a:t>text-align : center</a:t>
            </a:r>
            <a:r>
              <a:rPr lang="en-US" altLang="ko-KR" sz="1200" b="1" dirty="0"/>
              <a:t>; </a:t>
            </a:r>
            <a:r>
              <a:rPr lang="en-US" altLang="ko-KR" sz="1200" dirty="0"/>
              <a:t>/* </a:t>
            </a:r>
            <a:r>
              <a:rPr lang="ko-KR" altLang="en-US" sz="1200" dirty="0"/>
              <a:t>중앙 정렬 *</a:t>
            </a:r>
            <a:r>
              <a:rPr lang="en-US" altLang="ko-KR" sz="1200" dirty="0"/>
              <a:t>/</a:t>
            </a:r>
          </a:p>
          <a:p>
            <a:pPr defTabSz="180000"/>
            <a:r>
              <a:rPr lang="en-US" altLang="ko-KR" sz="1200" dirty="0"/>
              <a:t>} </a:t>
            </a:r>
            <a:r>
              <a:rPr lang="en-US" altLang="ko-KR" sz="1200" dirty="0" smtClean="0"/>
              <a:t>&lt;/</a:t>
            </a:r>
            <a:r>
              <a:rPr lang="en-US" altLang="ko-KR" sz="1200" dirty="0"/>
              <a:t>style&gt;</a:t>
            </a:r>
          </a:p>
          <a:p>
            <a:pPr defTabSz="180000"/>
            <a:r>
              <a:rPr lang="en-US" altLang="ko-KR" sz="1200" dirty="0"/>
              <a:t>&lt;/head</a:t>
            </a:r>
            <a:r>
              <a:rPr lang="en-US" altLang="ko-KR" sz="1200" dirty="0" smtClean="0"/>
              <a:t>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</a:t>
            </a:r>
            <a:r>
              <a:rPr lang="ko-KR" altLang="en-US" sz="1200" dirty="0"/>
              <a:t>텍스트 꾸미기</a:t>
            </a:r>
            <a:r>
              <a:rPr lang="en-US" altLang="ko-KR" sz="1200" dirty="0"/>
              <a:t>&lt;/h3</a:t>
            </a:r>
            <a:r>
              <a:rPr lang="en-US" altLang="ko-KR" sz="1200" dirty="0" smtClean="0"/>
              <a:t>&gt;</a:t>
            </a:r>
            <a:endParaRPr lang="en-US" altLang="ko-KR" sz="1200" dirty="0"/>
          </a:p>
        </p:txBody>
      </p:sp>
      <p:sp>
        <p:nvSpPr>
          <p:cNvPr id="11" name="TextBox 10"/>
          <p:cNvSpPr txBox="1"/>
          <p:nvPr/>
        </p:nvSpPr>
        <p:spPr>
          <a:xfrm>
            <a:off x="5457962" y="3553306"/>
            <a:ext cx="8467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solidFill>
                  <a:srgbClr val="C00000"/>
                </a:solidFill>
              </a:rPr>
              <a:t>3em(3 </a:t>
            </a:r>
            <a:r>
              <a:rPr lang="ko-KR" altLang="en-US" sz="1000" dirty="0" smtClean="0">
                <a:solidFill>
                  <a:srgbClr val="C00000"/>
                </a:solidFill>
              </a:rPr>
              <a:t>글자</a:t>
            </a:r>
            <a:endParaRPr lang="en-US" altLang="ko-KR" sz="1000" dirty="0" smtClean="0">
              <a:solidFill>
                <a:srgbClr val="C00000"/>
              </a:solidFill>
            </a:endParaRPr>
          </a:p>
          <a:p>
            <a:r>
              <a:rPr lang="ko-KR" altLang="en-US" sz="1000" dirty="0" smtClean="0">
                <a:solidFill>
                  <a:srgbClr val="C00000"/>
                </a:solidFill>
              </a:rPr>
              <a:t> 들여쓰기</a:t>
            </a:r>
            <a:r>
              <a:rPr lang="en-US" altLang="ko-KR" sz="1000" dirty="0" smtClean="0">
                <a:solidFill>
                  <a:srgbClr val="C00000"/>
                </a:solidFill>
              </a:rPr>
              <a:t>)</a:t>
            </a:r>
            <a:endParaRPr lang="ko-KR" altLang="en-US" sz="1000" dirty="0">
              <a:solidFill>
                <a:srgbClr val="C00000"/>
              </a:solidFill>
            </a:endParaRPr>
          </a:p>
        </p:txBody>
      </p:sp>
      <p:sp>
        <p:nvSpPr>
          <p:cNvPr id="13" name="자유형 12"/>
          <p:cNvSpPr/>
          <p:nvPr/>
        </p:nvSpPr>
        <p:spPr>
          <a:xfrm>
            <a:off x="5630339" y="4798564"/>
            <a:ext cx="519114" cy="428625"/>
          </a:xfrm>
          <a:custGeom>
            <a:avLst/>
            <a:gdLst>
              <a:gd name="connsiteX0" fmla="*/ 0 w 428625"/>
              <a:gd name="connsiteY0" fmla="*/ 0 h 428625"/>
              <a:gd name="connsiteX1" fmla="*/ 123825 w 428625"/>
              <a:gd name="connsiteY1" fmla="*/ 304800 h 428625"/>
              <a:gd name="connsiteX2" fmla="*/ 428625 w 428625"/>
              <a:gd name="connsiteY2" fmla="*/ 428625 h 42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28625" h="428625">
                <a:moveTo>
                  <a:pt x="0" y="0"/>
                </a:moveTo>
                <a:cubicBezTo>
                  <a:pt x="26194" y="116681"/>
                  <a:pt x="52388" y="233363"/>
                  <a:pt x="123825" y="304800"/>
                </a:cubicBezTo>
                <a:cubicBezTo>
                  <a:pt x="195262" y="376237"/>
                  <a:pt x="428625" y="428625"/>
                  <a:pt x="428625" y="428625"/>
                </a:cubicBezTo>
              </a:path>
            </a:pathLst>
          </a:custGeom>
          <a:noFill/>
          <a:ln w="9525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C0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134834" y="4413265"/>
            <a:ext cx="8915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solidFill>
                  <a:srgbClr val="C00000"/>
                </a:solidFill>
              </a:rPr>
              <a:t>1em(1 </a:t>
            </a:r>
            <a:r>
              <a:rPr lang="ko-KR" altLang="en-US" sz="1000" dirty="0" smtClean="0">
                <a:solidFill>
                  <a:srgbClr val="C00000"/>
                </a:solidFill>
              </a:rPr>
              <a:t>글자 </a:t>
            </a:r>
            <a:endParaRPr lang="en-US" altLang="ko-KR" sz="1000" dirty="0" smtClean="0">
              <a:solidFill>
                <a:srgbClr val="C00000"/>
              </a:solidFill>
            </a:endParaRPr>
          </a:p>
          <a:p>
            <a:r>
              <a:rPr lang="ko-KR" altLang="en-US" sz="1000" dirty="0" smtClean="0">
                <a:solidFill>
                  <a:srgbClr val="C00000"/>
                </a:solidFill>
              </a:rPr>
              <a:t>   들여쓰기</a:t>
            </a:r>
            <a:r>
              <a:rPr lang="en-US" altLang="ko-KR" sz="1000" dirty="0" smtClean="0">
                <a:solidFill>
                  <a:srgbClr val="C00000"/>
                </a:solidFill>
              </a:rPr>
              <a:t>)</a:t>
            </a:r>
            <a:endParaRPr lang="ko-KR" altLang="en-US" sz="1000" dirty="0">
              <a:solidFill>
                <a:srgbClr val="C00000"/>
              </a:solidFill>
            </a:endParaRPr>
          </a:p>
        </p:txBody>
      </p:sp>
      <p:sp>
        <p:nvSpPr>
          <p:cNvPr id="16" name="자유형 15"/>
          <p:cNvSpPr/>
          <p:nvPr/>
        </p:nvSpPr>
        <p:spPr>
          <a:xfrm>
            <a:off x="5816078" y="3923981"/>
            <a:ext cx="638546" cy="428625"/>
          </a:xfrm>
          <a:custGeom>
            <a:avLst/>
            <a:gdLst>
              <a:gd name="connsiteX0" fmla="*/ 0 w 428625"/>
              <a:gd name="connsiteY0" fmla="*/ 0 h 428625"/>
              <a:gd name="connsiteX1" fmla="*/ 123825 w 428625"/>
              <a:gd name="connsiteY1" fmla="*/ 304800 h 428625"/>
              <a:gd name="connsiteX2" fmla="*/ 428625 w 428625"/>
              <a:gd name="connsiteY2" fmla="*/ 428625 h 42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28625" h="428625">
                <a:moveTo>
                  <a:pt x="0" y="0"/>
                </a:moveTo>
                <a:cubicBezTo>
                  <a:pt x="26194" y="116681"/>
                  <a:pt x="52388" y="233363"/>
                  <a:pt x="123825" y="304800"/>
                </a:cubicBezTo>
                <a:cubicBezTo>
                  <a:pt x="195262" y="376237"/>
                  <a:pt x="428625" y="428625"/>
                  <a:pt x="428625" y="428625"/>
                </a:cubicBezTo>
              </a:path>
            </a:pathLst>
          </a:custGeom>
          <a:noFill/>
          <a:ln w="9525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C00000"/>
              </a:solidFill>
            </a:endParaRPr>
          </a:p>
        </p:txBody>
      </p:sp>
      <p:sp>
        <p:nvSpPr>
          <p:cNvPr id="10" name="자유형 9"/>
          <p:cNvSpPr/>
          <p:nvPr/>
        </p:nvSpPr>
        <p:spPr>
          <a:xfrm flipH="1" flipV="1">
            <a:off x="7732407" y="5648249"/>
            <a:ext cx="487187" cy="142173"/>
          </a:xfrm>
          <a:custGeom>
            <a:avLst/>
            <a:gdLst>
              <a:gd name="connsiteX0" fmla="*/ 0 w 428625"/>
              <a:gd name="connsiteY0" fmla="*/ 0 h 428625"/>
              <a:gd name="connsiteX1" fmla="*/ 123825 w 428625"/>
              <a:gd name="connsiteY1" fmla="*/ 304800 h 428625"/>
              <a:gd name="connsiteX2" fmla="*/ 428625 w 428625"/>
              <a:gd name="connsiteY2" fmla="*/ 428625 h 42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28625" h="428625">
                <a:moveTo>
                  <a:pt x="0" y="0"/>
                </a:moveTo>
                <a:cubicBezTo>
                  <a:pt x="26194" y="116681"/>
                  <a:pt x="52388" y="233363"/>
                  <a:pt x="123825" y="304800"/>
                </a:cubicBezTo>
                <a:cubicBezTo>
                  <a:pt x="195262" y="376237"/>
                  <a:pt x="428625" y="428625"/>
                  <a:pt x="428625" y="428625"/>
                </a:cubicBezTo>
              </a:path>
            </a:pathLst>
          </a:custGeom>
          <a:noFill/>
          <a:ln w="9525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C0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158157" y="5671711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solidFill>
                  <a:srgbClr val="C00000"/>
                </a:solidFill>
              </a:rPr>
              <a:t>중앙정렬</a:t>
            </a:r>
            <a:endParaRPr lang="ko-KR" altLang="en-US" sz="1000" dirty="0">
              <a:solidFill>
                <a:srgbClr val="C00000"/>
              </a:solidFill>
            </a:endParaRPr>
          </a:p>
        </p:txBody>
      </p:sp>
      <p:sp>
        <p:nvSpPr>
          <p:cNvPr id="14" name="자유형 13"/>
          <p:cNvSpPr/>
          <p:nvPr/>
        </p:nvSpPr>
        <p:spPr>
          <a:xfrm flipH="1" flipV="1">
            <a:off x="8254823" y="3833295"/>
            <a:ext cx="360040" cy="111334"/>
          </a:xfrm>
          <a:custGeom>
            <a:avLst/>
            <a:gdLst>
              <a:gd name="connsiteX0" fmla="*/ 0 w 428625"/>
              <a:gd name="connsiteY0" fmla="*/ 0 h 428625"/>
              <a:gd name="connsiteX1" fmla="*/ 123825 w 428625"/>
              <a:gd name="connsiteY1" fmla="*/ 304800 h 428625"/>
              <a:gd name="connsiteX2" fmla="*/ 428625 w 428625"/>
              <a:gd name="connsiteY2" fmla="*/ 428625 h 42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28625" h="428625">
                <a:moveTo>
                  <a:pt x="0" y="0"/>
                </a:moveTo>
                <a:cubicBezTo>
                  <a:pt x="26194" y="116681"/>
                  <a:pt x="52388" y="233363"/>
                  <a:pt x="123825" y="304800"/>
                </a:cubicBezTo>
                <a:cubicBezTo>
                  <a:pt x="195262" y="376237"/>
                  <a:pt x="428625" y="428625"/>
                  <a:pt x="428625" y="428625"/>
                </a:cubicBezTo>
              </a:path>
            </a:pathLst>
          </a:custGeom>
          <a:noFill/>
          <a:ln w="9525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C0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374979" y="3944629"/>
            <a:ext cx="5693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solidFill>
                  <a:srgbClr val="C00000"/>
                </a:solidFill>
              </a:rPr>
              <a:t>오른쪽</a:t>
            </a:r>
            <a:endParaRPr lang="en-US" altLang="ko-KR" sz="1000" dirty="0" smtClean="0">
              <a:solidFill>
                <a:srgbClr val="C00000"/>
              </a:solidFill>
            </a:endParaRPr>
          </a:p>
          <a:p>
            <a:r>
              <a:rPr lang="ko-KR" altLang="en-US" sz="1000" dirty="0" smtClean="0">
                <a:solidFill>
                  <a:srgbClr val="C00000"/>
                </a:solidFill>
              </a:rPr>
              <a:t>정렬</a:t>
            </a:r>
            <a:endParaRPr lang="ko-KR" altLang="en-US" sz="1000" dirty="0">
              <a:solidFill>
                <a:srgbClr val="C00000"/>
              </a:solidFill>
            </a:endParaRPr>
          </a:p>
        </p:txBody>
      </p:sp>
      <p:sp>
        <p:nvSpPr>
          <p:cNvPr id="18" name="자유형 17"/>
          <p:cNvSpPr/>
          <p:nvPr/>
        </p:nvSpPr>
        <p:spPr>
          <a:xfrm flipH="1" flipV="1">
            <a:off x="7119033" y="6145401"/>
            <a:ext cx="45719" cy="318398"/>
          </a:xfrm>
          <a:custGeom>
            <a:avLst/>
            <a:gdLst>
              <a:gd name="connsiteX0" fmla="*/ 0 w 428625"/>
              <a:gd name="connsiteY0" fmla="*/ 0 h 428625"/>
              <a:gd name="connsiteX1" fmla="*/ 123825 w 428625"/>
              <a:gd name="connsiteY1" fmla="*/ 304800 h 428625"/>
              <a:gd name="connsiteX2" fmla="*/ 428625 w 428625"/>
              <a:gd name="connsiteY2" fmla="*/ 428625 h 42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28625" h="428625">
                <a:moveTo>
                  <a:pt x="0" y="0"/>
                </a:moveTo>
                <a:cubicBezTo>
                  <a:pt x="26194" y="116681"/>
                  <a:pt x="52388" y="233363"/>
                  <a:pt x="123825" y="304800"/>
                </a:cubicBezTo>
                <a:cubicBezTo>
                  <a:pt x="195262" y="376237"/>
                  <a:pt x="428625" y="428625"/>
                  <a:pt x="428625" y="428625"/>
                </a:cubicBezTo>
              </a:path>
            </a:pathLst>
          </a:custGeom>
          <a:noFill/>
          <a:ln w="9525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C00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962577" y="6463799"/>
            <a:ext cx="117211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solidFill>
                  <a:srgbClr val="C00000"/>
                </a:solidFill>
              </a:rPr>
              <a:t>밑줄을 없앤 링크</a:t>
            </a:r>
            <a:endParaRPr lang="ko-KR" altLang="en-US" sz="10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9342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CSS3</a:t>
            </a:r>
            <a:r>
              <a:rPr lang="ko-KR" altLang="en-US" dirty="0"/>
              <a:t>의 표준 </a:t>
            </a:r>
            <a:r>
              <a:rPr lang="ko-KR" altLang="en-US" dirty="0" smtClean="0"/>
              <a:t>단위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36</a:t>
            </a:fld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1772816"/>
            <a:ext cx="7792000" cy="3384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ko-KR" altLang="en-US" dirty="0" smtClean="0"/>
              <a:t>폰트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CSS3</a:t>
            </a:r>
            <a:r>
              <a:rPr lang="ko-KR" altLang="en-US" dirty="0"/>
              <a:t>의 폰트와 </a:t>
            </a:r>
            <a:r>
              <a:rPr lang="ko-KR" altLang="en-US" dirty="0" smtClean="0"/>
              <a:t>모양</a:t>
            </a:r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폰트 형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37</a:t>
            </a:fld>
            <a:endParaRPr lang="ko-KR" altLang="en-US" dirty="0"/>
          </a:p>
        </p:txBody>
      </p:sp>
      <p:grpSp>
        <p:nvGrpSpPr>
          <p:cNvPr id="13" name="그룹 12"/>
          <p:cNvGrpSpPr/>
          <p:nvPr/>
        </p:nvGrpSpPr>
        <p:grpSpPr>
          <a:xfrm>
            <a:off x="1361942" y="4349353"/>
            <a:ext cx="5779265" cy="2031975"/>
            <a:chOff x="1332530" y="4221088"/>
            <a:chExt cx="5779265" cy="2031975"/>
          </a:xfrm>
        </p:grpSpPr>
        <p:sp>
          <p:nvSpPr>
            <p:cNvPr id="5" name="TextBox 4"/>
            <p:cNvSpPr txBox="1"/>
            <p:nvPr/>
          </p:nvSpPr>
          <p:spPr>
            <a:xfrm>
              <a:off x="1548554" y="4659555"/>
              <a:ext cx="143821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Hello</a:t>
              </a:r>
              <a:endParaRPr lang="ko-KR" altLang="en-US" sz="4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464195" y="4659555"/>
              <a:ext cx="147027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4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Hello</a:t>
              </a:r>
              <a:endParaRPr lang="ko-KR" altLang="en-US" sz="4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364978" y="4659555"/>
              <a:ext cx="1739579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400" dirty="0" smtClean="0">
                  <a:latin typeface="Consolas" panose="020B0609020204030204" pitchFamily="49" charset="0"/>
                  <a:cs typeface="Consolas" panose="020B0609020204030204" pitchFamily="49" charset="0"/>
                </a:rPr>
                <a:t>Hello</a:t>
              </a:r>
              <a:endParaRPr lang="ko-KR" altLang="en-US" sz="44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568719" y="5791398"/>
              <a:ext cx="129234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b="1" dirty="0" smtClean="0">
                  <a:solidFill>
                    <a:srgbClr val="0070C0"/>
                  </a:solidFill>
                </a:rPr>
                <a:t>Serif  </a:t>
              </a:r>
              <a:r>
                <a:rPr lang="ko-KR" altLang="en-US" sz="1200" b="1" dirty="0" smtClean="0">
                  <a:solidFill>
                    <a:srgbClr val="0070C0"/>
                  </a:solidFill>
                </a:rPr>
                <a:t>형</a:t>
              </a:r>
              <a:endParaRPr lang="en-US" altLang="ko-KR" sz="1200" b="1" dirty="0" smtClean="0">
                <a:solidFill>
                  <a:srgbClr val="0070C0"/>
                </a:solidFill>
              </a:endParaRPr>
            </a:p>
            <a:p>
              <a:pPr algn="ctr"/>
              <a:r>
                <a:rPr lang="en-US" altLang="ko-KR" sz="1200" dirty="0" smtClean="0">
                  <a:solidFill>
                    <a:srgbClr val="0070C0"/>
                  </a:solidFill>
                </a:rPr>
                <a:t>(serif</a:t>
              </a:r>
              <a:r>
                <a:rPr lang="ko-KR" altLang="en-US" sz="1200" dirty="0">
                  <a:solidFill>
                    <a:srgbClr val="0070C0"/>
                  </a:solidFill>
                </a:rPr>
                <a:t> </a:t>
              </a:r>
              <a:r>
                <a:rPr lang="ko-KR" altLang="en-US" sz="1200" dirty="0" smtClean="0">
                  <a:solidFill>
                    <a:srgbClr val="0070C0"/>
                  </a:solidFill>
                </a:rPr>
                <a:t>있는 서체</a:t>
              </a:r>
              <a:r>
                <a:rPr lang="en-US" altLang="ko-KR" sz="1200" dirty="0" smtClean="0">
                  <a:solidFill>
                    <a:srgbClr val="0070C0"/>
                  </a:solidFill>
                </a:rPr>
                <a:t>)</a:t>
              </a:r>
              <a:endParaRPr lang="ko-KR" altLang="en-US" sz="1200" dirty="0">
                <a:solidFill>
                  <a:srgbClr val="0070C0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528924" y="5791398"/>
              <a:ext cx="13313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b="1" dirty="0" smtClean="0">
                  <a:solidFill>
                    <a:srgbClr val="0070C0"/>
                  </a:solidFill>
                </a:rPr>
                <a:t>Sans-Serif  </a:t>
              </a:r>
              <a:r>
                <a:rPr lang="ko-KR" altLang="en-US" sz="1200" b="1" dirty="0" smtClean="0">
                  <a:solidFill>
                    <a:srgbClr val="0070C0"/>
                  </a:solidFill>
                </a:rPr>
                <a:t>형</a:t>
              </a:r>
              <a:endParaRPr lang="en-US" altLang="ko-KR" sz="1200" b="1" dirty="0" smtClean="0">
                <a:solidFill>
                  <a:srgbClr val="0070C0"/>
                </a:solidFill>
              </a:endParaRPr>
            </a:p>
            <a:p>
              <a:pPr algn="ctr"/>
              <a:r>
                <a:rPr lang="en-US" altLang="ko-KR" sz="1200" dirty="0">
                  <a:solidFill>
                    <a:srgbClr val="0070C0"/>
                  </a:solidFill>
                </a:rPr>
                <a:t>(</a:t>
              </a:r>
              <a:r>
                <a:rPr lang="en-US" altLang="ko-KR" sz="1200" dirty="0" smtClean="0">
                  <a:solidFill>
                    <a:srgbClr val="0070C0"/>
                  </a:solidFill>
                </a:rPr>
                <a:t>serif </a:t>
              </a:r>
              <a:r>
                <a:rPr lang="ko-KR" altLang="en-US" sz="1200" dirty="0" smtClean="0">
                  <a:solidFill>
                    <a:srgbClr val="0070C0"/>
                  </a:solidFill>
                </a:rPr>
                <a:t>없는 서체</a:t>
              </a:r>
              <a:r>
                <a:rPr lang="en-US" altLang="ko-KR" sz="1200" dirty="0" smtClean="0">
                  <a:solidFill>
                    <a:srgbClr val="0070C0"/>
                  </a:solidFill>
                </a:rPr>
                <a:t>)</a:t>
              </a:r>
              <a:endParaRPr lang="ko-KR" altLang="en-US" sz="1200" dirty="0">
                <a:solidFill>
                  <a:srgbClr val="0070C0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618347" y="5781948"/>
              <a:ext cx="123283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b="1" dirty="0" smtClean="0">
                  <a:solidFill>
                    <a:srgbClr val="0070C0"/>
                  </a:solidFill>
                </a:rPr>
                <a:t>Monospace </a:t>
              </a:r>
              <a:r>
                <a:rPr lang="ko-KR" altLang="en-US" sz="1200" b="1" dirty="0" smtClean="0">
                  <a:solidFill>
                    <a:srgbClr val="0070C0"/>
                  </a:solidFill>
                </a:rPr>
                <a:t>형</a:t>
              </a:r>
              <a:endParaRPr lang="en-US" altLang="ko-KR" sz="1200" b="1" dirty="0" smtClean="0">
                <a:solidFill>
                  <a:srgbClr val="0070C0"/>
                </a:solidFill>
              </a:endParaRPr>
            </a:p>
            <a:p>
              <a:pPr algn="ctr"/>
              <a:r>
                <a:rPr lang="en-US" altLang="ko-KR" sz="1200" dirty="0" smtClean="0">
                  <a:solidFill>
                    <a:srgbClr val="0070C0"/>
                  </a:solidFill>
                </a:rPr>
                <a:t>(</a:t>
              </a:r>
              <a:r>
                <a:rPr lang="ko-KR" altLang="en-US" sz="1200" dirty="0" smtClean="0">
                  <a:solidFill>
                    <a:srgbClr val="0070C0"/>
                  </a:solidFill>
                </a:rPr>
                <a:t>글자 폭 동일</a:t>
              </a:r>
              <a:r>
                <a:rPr lang="en-US" altLang="ko-KR" sz="1200" dirty="0" smtClean="0">
                  <a:solidFill>
                    <a:srgbClr val="0070C0"/>
                  </a:solidFill>
                </a:rPr>
                <a:t>)</a:t>
              </a:r>
              <a:endParaRPr lang="ko-KR" altLang="en-US" sz="1200" dirty="0">
                <a:solidFill>
                  <a:srgbClr val="0070C0"/>
                </a:solidFill>
              </a:endParaRPr>
            </a:p>
          </p:txBody>
        </p:sp>
        <p:sp>
          <p:nvSpPr>
            <p:cNvPr id="12" name="타원 11"/>
            <p:cNvSpPr/>
            <p:nvPr/>
          </p:nvSpPr>
          <p:spPr>
            <a:xfrm>
              <a:off x="1548554" y="4740895"/>
              <a:ext cx="288032" cy="216024"/>
            </a:xfrm>
            <a:prstGeom prst="ellipse">
              <a:avLst/>
            </a:prstGeom>
            <a:noFill/>
            <a:ln w="9525">
              <a:solidFill>
                <a:srgbClr val="C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타원 15"/>
            <p:cNvSpPr/>
            <p:nvPr/>
          </p:nvSpPr>
          <p:spPr>
            <a:xfrm>
              <a:off x="2272926" y="4740895"/>
              <a:ext cx="288032" cy="216024"/>
            </a:xfrm>
            <a:prstGeom prst="ellipse">
              <a:avLst/>
            </a:prstGeom>
            <a:noFill/>
            <a:ln w="9525">
              <a:solidFill>
                <a:srgbClr val="C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537938" y="4236839"/>
              <a:ext cx="45076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 smtClean="0">
                  <a:solidFill>
                    <a:srgbClr val="C00000"/>
                  </a:solidFill>
                </a:rPr>
                <a:t>serif</a:t>
              </a:r>
              <a:endParaRPr lang="ko-KR" altLang="en-US" sz="1050" dirty="0">
                <a:solidFill>
                  <a:srgbClr val="C00000"/>
                </a:solidFill>
              </a:endParaRPr>
            </a:p>
          </p:txBody>
        </p:sp>
        <p:cxnSp>
          <p:nvCxnSpPr>
            <p:cNvPr id="20" name="직선 화살표 연결선 19"/>
            <p:cNvCxnSpPr>
              <a:stCxn id="17" idx="2"/>
            </p:cNvCxnSpPr>
            <p:nvPr/>
          </p:nvCxnSpPr>
          <p:spPr>
            <a:xfrm flipH="1">
              <a:off x="1692570" y="4498449"/>
              <a:ext cx="70750" cy="242446"/>
            </a:xfrm>
            <a:prstGeom prst="straightConnector1">
              <a:avLst/>
            </a:prstGeom>
            <a:ln w="9525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/>
            <p:cNvCxnSpPr/>
            <p:nvPr/>
          </p:nvCxnSpPr>
          <p:spPr>
            <a:xfrm>
              <a:off x="5456036" y="4498449"/>
              <a:ext cx="0" cy="69658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/>
            <p:cNvCxnSpPr/>
            <p:nvPr/>
          </p:nvCxnSpPr>
          <p:spPr>
            <a:xfrm>
              <a:off x="5762721" y="4498449"/>
              <a:ext cx="0" cy="70406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/>
            <p:cNvCxnSpPr/>
            <p:nvPr/>
          </p:nvCxnSpPr>
          <p:spPr>
            <a:xfrm>
              <a:off x="6066008" y="4498449"/>
              <a:ext cx="0" cy="70406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/>
            <p:cNvCxnSpPr/>
            <p:nvPr/>
          </p:nvCxnSpPr>
          <p:spPr>
            <a:xfrm>
              <a:off x="6373065" y="4498449"/>
              <a:ext cx="0" cy="72105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/>
            <p:cNvCxnSpPr/>
            <p:nvPr/>
          </p:nvCxnSpPr>
          <p:spPr>
            <a:xfrm>
              <a:off x="6670647" y="4498449"/>
              <a:ext cx="0" cy="69658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/>
            <p:cNvCxnSpPr/>
            <p:nvPr/>
          </p:nvCxnSpPr>
          <p:spPr>
            <a:xfrm>
              <a:off x="6981992" y="4498449"/>
              <a:ext cx="0" cy="70406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화살표 연결선 44"/>
            <p:cNvCxnSpPr/>
            <p:nvPr/>
          </p:nvCxnSpPr>
          <p:spPr>
            <a:xfrm>
              <a:off x="5436986" y="4596879"/>
              <a:ext cx="325735" cy="0"/>
            </a:xfrm>
            <a:prstGeom prst="straightConnector1">
              <a:avLst/>
            </a:prstGeom>
            <a:ln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화살표 연결선 46"/>
            <p:cNvCxnSpPr/>
            <p:nvPr/>
          </p:nvCxnSpPr>
          <p:spPr>
            <a:xfrm>
              <a:off x="5759323" y="4596879"/>
              <a:ext cx="325735" cy="0"/>
            </a:xfrm>
            <a:prstGeom prst="straightConnector1">
              <a:avLst/>
            </a:prstGeom>
            <a:ln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화살표 연결선 47"/>
            <p:cNvCxnSpPr/>
            <p:nvPr/>
          </p:nvCxnSpPr>
          <p:spPr>
            <a:xfrm>
              <a:off x="6047355" y="4596879"/>
              <a:ext cx="325735" cy="0"/>
            </a:xfrm>
            <a:prstGeom prst="straightConnector1">
              <a:avLst/>
            </a:prstGeom>
            <a:ln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화살표 연결선 48"/>
            <p:cNvCxnSpPr/>
            <p:nvPr/>
          </p:nvCxnSpPr>
          <p:spPr>
            <a:xfrm>
              <a:off x="6335387" y="4596879"/>
              <a:ext cx="325735" cy="0"/>
            </a:xfrm>
            <a:prstGeom prst="straightConnector1">
              <a:avLst/>
            </a:prstGeom>
            <a:ln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화살표 연결선 49"/>
            <p:cNvCxnSpPr/>
            <p:nvPr/>
          </p:nvCxnSpPr>
          <p:spPr>
            <a:xfrm>
              <a:off x="6661122" y="4596879"/>
              <a:ext cx="325735" cy="0"/>
            </a:xfrm>
            <a:prstGeom prst="straightConnector1">
              <a:avLst/>
            </a:prstGeom>
            <a:ln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/>
            <p:cNvSpPr txBox="1"/>
            <p:nvPr/>
          </p:nvSpPr>
          <p:spPr>
            <a:xfrm>
              <a:off x="5716540" y="4221088"/>
              <a:ext cx="954107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dirty="0" smtClean="0">
                  <a:solidFill>
                    <a:srgbClr val="C00000"/>
                  </a:solidFill>
                </a:rPr>
                <a:t>글자 폭 동일</a:t>
              </a:r>
              <a:endParaRPr lang="ko-KR" altLang="en-US" sz="1050" dirty="0">
                <a:solidFill>
                  <a:srgbClr val="C00000"/>
                </a:solidFill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1409181" y="5450591"/>
              <a:ext cx="172354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smtClean="0">
                  <a:solidFill>
                    <a:srgbClr val="00B050"/>
                  </a:solidFill>
                </a:rPr>
                <a:t>Times </a:t>
              </a:r>
              <a:r>
                <a:rPr lang="en-US" altLang="ko-KR" sz="1100" dirty="0">
                  <a:solidFill>
                    <a:srgbClr val="00B050"/>
                  </a:solidFill>
                </a:rPr>
                <a:t>New </a:t>
              </a:r>
              <a:r>
                <a:rPr lang="en-US" altLang="ko-KR" sz="1100" smtClean="0">
                  <a:solidFill>
                    <a:srgbClr val="00B050"/>
                  </a:solidFill>
                </a:rPr>
                <a:t>Roman </a:t>
              </a:r>
              <a:r>
                <a:rPr lang="ko-KR" altLang="en-US" sz="1100" dirty="0" smtClean="0">
                  <a:solidFill>
                    <a:srgbClr val="00B050"/>
                  </a:solidFill>
                </a:rPr>
                <a:t>폰트</a:t>
              </a:r>
              <a:endParaRPr lang="ko-KR" altLang="en-US" sz="1100" dirty="0">
                <a:solidFill>
                  <a:srgbClr val="00B050"/>
                </a:solidFill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3852810" y="5450591"/>
              <a:ext cx="80342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smtClean="0">
                  <a:solidFill>
                    <a:srgbClr val="00B050"/>
                  </a:solidFill>
                </a:rPr>
                <a:t>Arial </a:t>
              </a:r>
              <a:r>
                <a:rPr lang="ko-KR" altLang="en-US" sz="1100" dirty="0" smtClean="0">
                  <a:solidFill>
                    <a:srgbClr val="00B050"/>
                  </a:solidFill>
                </a:rPr>
                <a:t>폰트</a:t>
              </a:r>
              <a:endParaRPr lang="ko-KR" altLang="en-US" sz="1100" dirty="0">
                <a:solidFill>
                  <a:srgbClr val="00B050"/>
                </a:solidFill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5653010" y="5450591"/>
              <a:ext cx="108876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smtClean="0">
                  <a:solidFill>
                    <a:srgbClr val="00B050"/>
                  </a:solidFill>
                </a:rPr>
                <a:t>Consolas </a:t>
              </a:r>
              <a:r>
                <a:rPr lang="ko-KR" altLang="en-US" sz="1100" dirty="0" smtClean="0">
                  <a:solidFill>
                    <a:srgbClr val="00B050"/>
                  </a:solidFill>
                </a:rPr>
                <a:t>폰트</a:t>
              </a:r>
              <a:endParaRPr lang="ko-KR" altLang="en-US" sz="1100" dirty="0">
                <a:solidFill>
                  <a:srgbClr val="00B050"/>
                </a:solidFill>
              </a:endParaRPr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1332530" y="4221088"/>
              <a:ext cx="1800200" cy="156086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직사각형 59"/>
            <p:cNvSpPr/>
            <p:nvPr/>
          </p:nvSpPr>
          <p:spPr>
            <a:xfrm>
              <a:off x="3283245" y="4221088"/>
              <a:ext cx="1800200" cy="156086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직사각형 60"/>
            <p:cNvSpPr/>
            <p:nvPr/>
          </p:nvSpPr>
          <p:spPr>
            <a:xfrm>
              <a:off x="5311595" y="4221088"/>
              <a:ext cx="1800200" cy="156086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1378407" y="1887664"/>
            <a:ext cx="5036119" cy="1180034"/>
            <a:chOff x="1365181" y="1713575"/>
            <a:chExt cx="5036119" cy="1180034"/>
          </a:xfrm>
        </p:grpSpPr>
        <p:sp>
          <p:nvSpPr>
            <p:cNvPr id="63" name="TextBox 62"/>
            <p:cNvSpPr txBox="1"/>
            <p:nvPr/>
          </p:nvSpPr>
          <p:spPr>
            <a:xfrm rot="763102">
              <a:off x="1365181" y="1952775"/>
              <a:ext cx="19718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Times New Roman</a:t>
              </a:r>
              <a:endParaRPr lang="ko-KR" altLang="en-US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2410724" y="2471793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solidFill>
                    <a:srgbClr val="00B0F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Arial</a:t>
              </a:r>
              <a:endParaRPr lang="ko-KR" altLang="en-US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5153732" y="2431944"/>
              <a:ext cx="82490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atin typeface="Forte" panose="03060902040502070203" pitchFamily="66" charset="0"/>
                  <a:cs typeface="Arial" panose="020B0604020202020204" pitchFamily="34" charset="0"/>
                </a:rPr>
                <a:t>Forte</a:t>
              </a:r>
              <a:endParaRPr lang="ko-KR" altLang="en-US" sz="2400" dirty="0">
                <a:latin typeface="Forte" panose="03060902040502070203" pitchFamily="66" charset="0"/>
                <a:cs typeface="Arial" panose="020B0604020202020204" pitchFamily="34" charset="0"/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1479468" y="2282121"/>
              <a:ext cx="9845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solidFill>
                    <a:srgbClr val="CC9900"/>
                  </a:solidFill>
                  <a:latin typeface="Georgia" panose="02040502050405020303" pitchFamily="18" charset="0"/>
                  <a:cs typeface="Arial" panose="020B0604020202020204" pitchFamily="34" charset="0"/>
                </a:rPr>
                <a:t>Georgia</a:t>
              </a:r>
              <a:endParaRPr lang="ko-KR" altLang="en-US" dirty="0">
                <a:solidFill>
                  <a:srgbClr val="CC9900"/>
                </a:solidFill>
                <a:latin typeface="Georgia" panose="02040502050405020303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4700193" y="2117768"/>
              <a:ext cx="17011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solidFill>
                    <a:srgbClr val="FF99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Courier New</a:t>
              </a:r>
              <a:endParaRPr lang="ko-KR" altLang="en-US" dirty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4925266" y="1740242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>
                  <a:solidFill>
                    <a:schemeClr val="accent2">
                      <a:lumMod val="75000"/>
                    </a:schemeClr>
                  </a:solidFill>
                  <a:latin typeface="궁서체" panose="02030609000101010101" pitchFamily="17" charset="-127"/>
                  <a:ea typeface="궁서체" panose="02030609000101010101" pitchFamily="17" charset="-127"/>
                  <a:cs typeface="Courier New" panose="02070309020205020404" pitchFamily="49" charset="0"/>
                </a:rPr>
                <a:t>궁서체</a:t>
              </a:r>
              <a:endParaRPr lang="ko-KR" altLang="en-US" dirty="0">
                <a:solidFill>
                  <a:schemeClr val="accent2">
                    <a:lumMod val="75000"/>
                  </a:schemeClr>
                </a:solidFill>
                <a:latin typeface="궁서체" panose="02030609000101010101" pitchFamily="17" charset="-127"/>
                <a:ea typeface="궁서체" panose="02030609000101010101" pitchFamily="17" charset="-127"/>
                <a:cs typeface="Courier New" panose="02070309020205020404" pitchFamily="49" charset="0"/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3781290" y="2487100"/>
              <a:ext cx="11897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>
                  <a:solidFill>
                    <a:schemeClr val="accent2">
                      <a:lumMod val="75000"/>
                    </a:schemeClr>
                  </a:solidFill>
                  <a:latin typeface="+mj-ea"/>
                  <a:ea typeface="+mj-ea"/>
                  <a:cs typeface="Courier New" panose="02070309020205020404" pitchFamily="49" charset="0"/>
                </a:rPr>
                <a:t>맑은 고딕</a:t>
              </a:r>
              <a:endParaRPr lang="ko-KR" altLang="en-US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  <a:cs typeface="Courier New" panose="02070309020205020404" pitchFamily="49" charset="0"/>
              </a:endParaRPr>
            </a:p>
          </p:txBody>
        </p:sp>
        <p:sp>
          <p:nvSpPr>
            <p:cNvPr id="70" name="TextBox 69"/>
            <p:cNvSpPr txBox="1"/>
            <p:nvPr/>
          </p:nvSpPr>
          <p:spPr>
            <a:xfrm rot="20839116">
              <a:off x="3178260" y="2211767"/>
              <a:ext cx="13099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solidFill>
                    <a:srgbClr val="CC00CC"/>
                  </a:solidFill>
                  <a:latin typeface="Jokerman" panose="04090605060D06020702" pitchFamily="82" charset="0"/>
                  <a:ea typeface="+mj-ea"/>
                  <a:cs typeface="Courier New" panose="02070309020205020404" pitchFamily="49" charset="0"/>
                </a:rPr>
                <a:t>Jokerman</a:t>
              </a:r>
              <a:endParaRPr lang="ko-KR" altLang="en-US" dirty="0">
                <a:solidFill>
                  <a:srgbClr val="CC00CC"/>
                </a:solidFill>
                <a:latin typeface="Jokerman" panose="04090605060D06020702" pitchFamily="82" charset="0"/>
                <a:ea typeface="+mj-ea"/>
                <a:cs typeface="Courier New" panose="02070309020205020404" pitchFamily="49" charset="0"/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2707436" y="1713575"/>
              <a:ext cx="21371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solidFill>
                    <a:srgbClr val="00B050"/>
                  </a:solidFill>
                  <a:latin typeface="Lucida Console" panose="020B0609040504020204" pitchFamily="49" charset="0"/>
                  <a:ea typeface="+mj-ea"/>
                  <a:cs typeface="Courier New" panose="02070309020205020404" pitchFamily="49" charset="0"/>
                </a:rPr>
                <a:t>Lucida Console</a:t>
              </a:r>
              <a:endParaRPr lang="ko-KR" altLang="en-US" dirty="0">
                <a:solidFill>
                  <a:srgbClr val="00B050"/>
                </a:solidFill>
                <a:latin typeface="Lucida Console" panose="020B0609040504020204" pitchFamily="49" charset="0"/>
                <a:ea typeface="+mj-ea"/>
                <a:cs typeface="Courier New" panose="020703090202050204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45683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1602530"/>
            <a:ext cx="6737985" cy="1545908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폰트 제어 </a:t>
            </a:r>
            <a:r>
              <a:rPr lang="en-US" altLang="ko-KR" smtClean="0"/>
              <a:t>CSS3</a:t>
            </a:r>
            <a:r>
              <a:rPr lang="ko-KR" altLang="en-US" smtClean="0"/>
              <a:t> 프로퍼티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4608512"/>
          </a:xfrm>
        </p:spPr>
        <p:txBody>
          <a:bodyPr>
            <a:normAutofit lnSpcReduction="10000"/>
          </a:bodyPr>
          <a:lstStyle/>
          <a:p>
            <a:pPr lvl="1"/>
            <a:r>
              <a:rPr lang="ko-KR" altLang="en-US" dirty="0" smtClean="0"/>
              <a:t>폰트 패밀리</a:t>
            </a:r>
            <a:r>
              <a:rPr lang="en-US" altLang="ko-KR" dirty="0" smtClean="0"/>
              <a:t>, font-family</a:t>
            </a:r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 smtClean="0"/>
              <a:t>폰트 </a:t>
            </a:r>
            <a:r>
              <a:rPr lang="ko-KR" altLang="en-US" dirty="0" smtClean="0"/>
              <a:t>크기</a:t>
            </a:r>
            <a:r>
              <a:rPr lang="en-US" altLang="ko-KR" dirty="0" smtClean="0"/>
              <a:t>, font-size</a:t>
            </a:r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 smtClean="0"/>
              <a:t>폰트 스타일</a:t>
            </a:r>
            <a:r>
              <a:rPr lang="en-US" altLang="ko-KR" dirty="0" smtClean="0"/>
              <a:t>, font-style</a:t>
            </a:r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 smtClean="0"/>
              <a:t>폰트 굵기</a:t>
            </a:r>
            <a:r>
              <a:rPr lang="en-US" altLang="ko-KR" dirty="0" smtClean="0"/>
              <a:t>, font-weight</a:t>
            </a:r>
          </a:p>
          <a:p>
            <a:pPr lvl="1"/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38</a:t>
            </a:fld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1363519" y="3462155"/>
            <a:ext cx="6138428" cy="83099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font-size : 40px; </a:t>
            </a:r>
            <a:r>
              <a:rPr lang="ko-KR" altLang="en-US" sz="16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600" kern="0" dirty="0" smtClean="0">
                <a:solidFill>
                  <a:srgbClr val="000000"/>
                </a:solidFill>
                <a:latin typeface="+mj-ea"/>
                <a:ea typeface="+mj-ea"/>
              </a:rPr>
              <a:t>		/* 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40</a:t>
            </a:r>
            <a:r>
              <a:rPr lang="ko-KR" altLang="en-US" sz="1600" kern="0" dirty="0">
                <a:solidFill>
                  <a:srgbClr val="000000"/>
                </a:solidFill>
                <a:latin typeface="+mj-ea"/>
                <a:ea typeface="+mj-ea"/>
              </a:rPr>
              <a:t>픽셀 크기 *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/</a:t>
            </a:r>
            <a:endParaRPr lang="ko-KR" altLang="en-US" sz="16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defTabSz="180000" fontAlgn="base" latinLnBrk="0"/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font-size : medium; </a:t>
            </a:r>
            <a:r>
              <a:rPr lang="ko-KR" altLang="en-US" sz="16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/* </a:t>
            </a:r>
            <a:r>
              <a:rPr lang="ko-KR" altLang="en-US" sz="1600" kern="0" dirty="0">
                <a:solidFill>
                  <a:srgbClr val="000000"/>
                </a:solidFill>
                <a:latin typeface="+mj-ea"/>
                <a:ea typeface="+mj-ea"/>
              </a:rPr>
              <a:t>중간 크기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. </a:t>
            </a:r>
            <a:r>
              <a:rPr lang="ko-KR" altLang="en-US" sz="1600" kern="0" dirty="0">
                <a:solidFill>
                  <a:srgbClr val="000000"/>
                </a:solidFill>
                <a:latin typeface="+mj-ea"/>
                <a:ea typeface="+mj-ea"/>
              </a:rPr>
              <a:t>크기는 브라우저마다 다름 *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/</a:t>
            </a:r>
            <a:endParaRPr lang="ko-KR" altLang="en-US" sz="16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defTabSz="180000" fontAlgn="base" latinLnBrk="0"/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font-size : 1.6em; </a:t>
            </a:r>
            <a:r>
              <a:rPr lang="ko-KR" altLang="en-US" sz="16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600" kern="0" dirty="0" smtClean="0">
                <a:solidFill>
                  <a:srgbClr val="000000"/>
                </a:solidFill>
                <a:latin typeface="+mj-ea"/>
                <a:ea typeface="+mj-ea"/>
              </a:rPr>
              <a:t>	/* </a:t>
            </a:r>
            <a:r>
              <a:rPr lang="ko-KR" altLang="en-US" sz="1600" kern="0" dirty="0">
                <a:solidFill>
                  <a:srgbClr val="000000"/>
                </a:solidFill>
                <a:latin typeface="+mj-ea"/>
                <a:ea typeface="+mj-ea"/>
              </a:rPr>
              <a:t>현재 폰트의 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1.6</a:t>
            </a:r>
            <a:r>
              <a:rPr lang="ko-KR" altLang="en-US" sz="1600" kern="0" dirty="0">
                <a:solidFill>
                  <a:srgbClr val="000000"/>
                </a:solidFill>
                <a:latin typeface="+mj-ea"/>
                <a:ea typeface="+mj-ea"/>
              </a:rPr>
              <a:t>배 크기 *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/ </a:t>
            </a:r>
            <a:endParaRPr lang="ko-KR" altLang="en-US" sz="1600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1396621" y="4924674"/>
            <a:ext cx="6138428" cy="33855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font-style : italic; </a:t>
            </a:r>
            <a:r>
              <a:rPr lang="en-US" altLang="ko-KR" sz="1600" kern="0" dirty="0" smtClean="0">
                <a:solidFill>
                  <a:srgbClr val="000000"/>
                </a:solidFill>
                <a:latin typeface="+mj-ea"/>
                <a:ea typeface="+mj-ea"/>
              </a:rPr>
              <a:t>		</a:t>
            </a:r>
            <a:r>
              <a:rPr lang="ko-KR" altLang="en-US" sz="16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/* </a:t>
            </a:r>
            <a:r>
              <a:rPr lang="ko-KR" altLang="en-US" sz="1600" kern="0" dirty="0">
                <a:solidFill>
                  <a:srgbClr val="000000"/>
                </a:solidFill>
                <a:latin typeface="+mj-ea"/>
                <a:ea typeface="+mj-ea"/>
              </a:rPr>
              <a:t>이탤릭 스타일로 지정 *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/</a:t>
            </a:r>
            <a:endParaRPr lang="ko-KR" altLang="en-US" sz="1600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1396621" y="5976364"/>
            <a:ext cx="6138428" cy="584775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font-weight : 300; </a:t>
            </a:r>
            <a:r>
              <a:rPr lang="ko-KR" altLang="en-US" sz="16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600" kern="0" dirty="0" smtClean="0">
                <a:solidFill>
                  <a:srgbClr val="000000"/>
                </a:solidFill>
                <a:latin typeface="+mj-ea"/>
                <a:ea typeface="+mj-ea"/>
              </a:rPr>
              <a:t>/* 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100~900</a:t>
            </a:r>
            <a:r>
              <a:rPr lang="ko-KR" altLang="en-US" sz="1600" kern="0" dirty="0">
                <a:solidFill>
                  <a:srgbClr val="000000"/>
                </a:solidFill>
                <a:latin typeface="+mj-ea"/>
                <a:ea typeface="+mj-ea"/>
              </a:rPr>
              <a:t>의 범위에서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, 300 </a:t>
            </a:r>
            <a:r>
              <a:rPr lang="ko-KR" altLang="en-US" sz="1600" kern="0" dirty="0">
                <a:solidFill>
                  <a:srgbClr val="000000"/>
                </a:solidFill>
                <a:latin typeface="+mj-ea"/>
                <a:ea typeface="+mj-ea"/>
              </a:rPr>
              <a:t>정도 굵기 *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/</a:t>
            </a:r>
            <a:endParaRPr lang="ko-KR" altLang="en-US" sz="16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defTabSz="180000" fontAlgn="base" latinLnBrk="0"/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font-weight : bold; </a:t>
            </a:r>
            <a:r>
              <a:rPr lang="ko-KR" altLang="en-US" sz="16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/* </a:t>
            </a:r>
            <a:r>
              <a:rPr lang="ko-KR" altLang="en-US" sz="1600" kern="0" dirty="0">
                <a:solidFill>
                  <a:srgbClr val="000000"/>
                </a:solidFill>
                <a:latin typeface="+mj-ea"/>
                <a:ea typeface="+mj-ea"/>
              </a:rPr>
              <a:t>굵게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. 700 </a:t>
            </a:r>
            <a:r>
              <a:rPr lang="ko-KR" altLang="en-US" sz="1600" kern="0" dirty="0">
                <a:solidFill>
                  <a:srgbClr val="000000"/>
                </a:solidFill>
                <a:latin typeface="+mj-ea"/>
                <a:ea typeface="+mj-ea"/>
              </a:rPr>
              <a:t>크기 *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/</a:t>
            </a:r>
            <a:endParaRPr lang="ko-KR" altLang="en-US" sz="1600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45608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단축 프로퍼티</a:t>
            </a:r>
            <a:r>
              <a:rPr lang="en-US" altLang="ko-KR" smtClean="0"/>
              <a:t>, font 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font </a:t>
            </a:r>
            <a:r>
              <a:rPr lang="ko-KR" altLang="en-US" dirty="0" err="1"/>
              <a:t>프로퍼티</a:t>
            </a:r>
            <a:endParaRPr lang="ko-KR" altLang="en-US" dirty="0"/>
          </a:p>
          <a:p>
            <a:pPr lvl="1"/>
            <a:r>
              <a:rPr lang="en-US" altLang="ko-KR" dirty="0" smtClean="0"/>
              <a:t>font-style</a:t>
            </a:r>
            <a:r>
              <a:rPr lang="en-US" altLang="ko-KR" dirty="0"/>
              <a:t>, font-weight, font-size, font-family</a:t>
            </a:r>
            <a:r>
              <a:rPr lang="ko-KR" altLang="en-US" dirty="0"/>
              <a:t>를 순서대로 지정하는 </a:t>
            </a:r>
            <a:r>
              <a:rPr lang="ko-KR" altLang="en-US" dirty="0" smtClean="0"/>
              <a:t>단축 </a:t>
            </a:r>
            <a:r>
              <a:rPr lang="ko-KR" altLang="en-US" dirty="0" err="1" smtClean="0"/>
              <a:t>프로퍼티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r>
              <a:rPr lang="ko-KR" altLang="en-US" dirty="0" smtClean="0"/>
              <a:t>예</a:t>
            </a:r>
            <a:r>
              <a:rPr lang="en-US" altLang="ko-KR" dirty="0" smtClean="0"/>
              <a:t>) </a:t>
            </a:r>
            <a:r>
              <a:rPr lang="en-US" altLang="ko-KR" dirty="0"/>
              <a:t>20</a:t>
            </a:r>
            <a:r>
              <a:rPr lang="ko-KR" altLang="en-US" dirty="0"/>
              <a:t>픽셀로 이탤릭 스타일에 </a:t>
            </a:r>
            <a:r>
              <a:rPr lang="en-US" altLang="ko-KR" dirty="0"/>
              <a:t>bold </a:t>
            </a:r>
            <a:r>
              <a:rPr lang="ko-KR" altLang="en-US" dirty="0"/>
              <a:t>굵기로 </a:t>
            </a:r>
            <a:r>
              <a:rPr lang="en-US" altLang="ko-KR" dirty="0" err="1"/>
              <a:t>consolas</a:t>
            </a:r>
            <a:r>
              <a:rPr lang="en-US" altLang="ko-KR" dirty="0"/>
              <a:t> </a:t>
            </a:r>
            <a:r>
              <a:rPr lang="ko-KR" altLang="en-US" dirty="0"/>
              <a:t>체</a:t>
            </a:r>
          </a:p>
          <a:p>
            <a:pPr lvl="2"/>
            <a:r>
              <a:rPr lang="fr-FR" altLang="ko-KR" dirty="0"/>
              <a:t>font : italic bold 20px consolas, sans-serif;</a:t>
            </a:r>
          </a:p>
          <a:p>
            <a:pPr lvl="2"/>
            <a:r>
              <a:rPr lang="en-US" altLang="ko-KR" dirty="0"/>
              <a:t>f</a:t>
            </a:r>
            <a:r>
              <a:rPr lang="en-US" altLang="ko-KR" dirty="0" smtClean="0"/>
              <a:t>ont : </a:t>
            </a:r>
            <a:r>
              <a:rPr lang="en-US" altLang="ko-KR" dirty="0"/>
              <a:t>20px </a:t>
            </a:r>
            <a:r>
              <a:rPr lang="en-US" altLang="ko-KR" dirty="0" err="1"/>
              <a:t>consolas</a:t>
            </a:r>
            <a:r>
              <a:rPr lang="en-US" altLang="ko-KR" dirty="0"/>
              <a:t>, sans-serif; 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/* </a:t>
            </a:r>
            <a:r>
              <a:rPr lang="en-US" altLang="ko-KR" dirty="0"/>
              <a:t>font-size, </a:t>
            </a:r>
            <a:r>
              <a:rPr lang="en-US" altLang="ko-KR" dirty="0" smtClean="0"/>
              <a:t>font-family</a:t>
            </a:r>
            <a:r>
              <a:rPr lang="ko-KR" altLang="en-US" dirty="0" smtClean="0"/>
              <a:t>외 생략 가능 *</a:t>
            </a:r>
            <a:r>
              <a:rPr lang="en-US" altLang="ko-KR" dirty="0"/>
              <a:t>/</a:t>
            </a:r>
            <a:endParaRPr lang="ko-KR" altLang="en-US" dirty="0"/>
          </a:p>
          <a:p>
            <a:pPr lvl="2"/>
            <a:endParaRPr lang="ko-KR" altLang="en-US" dirty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39</a:t>
            </a:fld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2636912"/>
            <a:ext cx="7589520" cy="494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509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 smtClean="0"/>
              <a:t>4–1 HTML </a:t>
            </a:r>
            <a:r>
              <a:rPr lang="ko-KR" altLang="en-US" dirty="0"/>
              <a:t>태그로만 작성한 웹 </a:t>
            </a:r>
            <a:r>
              <a:rPr lang="ko-KR" altLang="en-US" dirty="0" smtClean="0"/>
              <a:t>페이지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609600" y="1772816"/>
            <a:ext cx="5180462" cy="175432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/>
              <a:t>&lt;!DOCTYPE html&gt;</a:t>
            </a:r>
          </a:p>
          <a:p>
            <a:r>
              <a:rPr lang="en-US" altLang="ko-KR" sz="1200" dirty="0"/>
              <a:t>&lt;html&gt;</a:t>
            </a:r>
          </a:p>
          <a:p>
            <a:r>
              <a:rPr lang="en-US" altLang="ko-KR" sz="1200" dirty="0"/>
              <a:t>&lt;head&gt;&lt;title&gt;</a:t>
            </a:r>
            <a:r>
              <a:rPr lang="ko-KR" altLang="en-US" sz="1200" dirty="0"/>
              <a:t>스타일 없는 웹</a:t>
            </a:r>
            <a:r>
              <a:rPr lang="en-US" altLang="ko-KR" sz="1200" dirty="0" smtClean="0"/>
              <a:t> </a:t>
            </a:r>
            <a:r>
              <a:rPr lang="ko-KR" altLang="en-US" sz="1200" dirty="0"/>
              <a:t>페이지</a:t>
            </a:r>
            <a:r>
              <a:rPr lang="en-US" altLang="ko-KR" sz="1200" dirty="0"/>
              <a:t>&lt;/title&gt;&lt;/head&gt;</a:t>
            </a:r>
          </a:p>
          <a:p>
            <a:r>
              <a:rPr lang="en-US" altLang="ko-KR" sz="1200" dirty="0"/>
              <a:t>&lt;body&gt;</a:t>
            </a:r>
          </a:p>
          <a:p>
            <a:r>
              <a:rPr lang="en-US" altLang="ko-KR" sz="1200" dirty="0"/>
              <a:t>&lt;h3&gt;CSS </a:t>
            </a:r>
            <a:r>
              <a:rPr lang="ko-KR" altLang="en-US" sz="1200" dirty="0"/>
              <a:t>스타일 맛보기</a:t>
            </a:r>
            <a:r>
              <a:rPr lang="en-US" altLang="ko-KR" sz="1200" dirty="0"/>
              <a:t>&lt;/h3&gt;</a:t>
            </a:r>
          </a:p>
          <a:p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r>
              <a:rPr lang="en-US" altLang="ko-KR" sz="1200" dirty="0"/>
              <a:t>&lt;p&gt;</a:t>
            </a:r>
            <a:r>
              <a:rPr lang="ko-KR" altLang="en-US" sz="1200" dirty="0"/>
              <a:t>나는 </a:t>
            </a:r>
            <a:r>
              <a:rPr lang="en-US" altLang="ko-KR" sz="1200" dirty="0"/>
              <a:t>&lt;span&gt;</a:t>
            </a:r>
            <a:r>
              <a:rPr lang="ko-KR" altLang="en-US" sz="1200" dirty="0"/>
              <a:t>웹 프로그래밍</a:t>
            </a:r>
            <a:r>
              <a:rPr lang="en-US" altLang="ko-KR" sz="1200" dirty="0"/>
              <a:t>&lt;/span&gt;</a:t>
            </a:r>
            <a:r>
              <a:rPr lang="ko-KR" altLang="en-US" sz="1200" dirty="0"/>
              <a:t>을 좋아합니다</a:t>
            </a:r>
            <a:r>
              <a:rPr lang="en-US" altLang="ko-KR" sz="1200" dirty="0"/>
              <a:t>.&lt;/p&gt;</a:t>
            </a:r>
          </a:p>
          <a:p>
            <a:r>
              <a:rPr lang="en-US" altLang="ko-KR" sz="1200" dirty="0"/>
              <a:t>&lt;/body&gt;</a:t>
            </a:r>
          </a:p>
          <a:p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7665" y="1692310"/>
            <a:ext cx="2313806" cy="208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19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524675" y="1340970"/>
            <a:ext cx="5367366" cy="547842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&lt;!DOCTYPE html&gt;</a:t>
            </a:r>
          </a:p>
          <a:p>
            <a:pPr defTabSz="180000"/>
            <a:r>
              <a:rPr lang="en-US" altLang="ko-KR" sz="1400" dirty="0"/>
              <a:t>&lt;html&gt;</a:t>
            </a:r>
          </a:p>
          <a:p>
            <a:pPr defTabSz="180000"/>
            <a:r>
              <a:rPr lang="en-US" altLang="ko-KR" sz="1400" dirty="0"/>
              <a:t>&lt;head&gt;&lt;title&gt;</a:t>
            </a:r>
            <a:r>
              <a:rPr lang="ko-KR" altLang="en-US" sz="1400" dirty="0"/>
              <a:t>폰트</a:t>
            </a:r>
            <a:r>
              <a:rPr lang="en-US" altLang="ko-KR" sz="1400" dirty="0"/>
              <a:t>&lt;/title&gt;</a:t>
            </a:r>
          </a:p>
          <a:p>
            <a:pPr defTabSz="180000"/>
            <a:r>
              <a:rPr lang="en-US" altLang="ko-KR" sz="1400" dirty="0"/>
              <a:t>&lt;style&gt;</a:t>
            </a:r>
          </a:p>
          <a:p>
            <a:pPr defTabSz="180000"/>
            <a:r>
              <a:rPr lang="en-US" altLang="ko-KR" sz="1400" dirty="0"/>
              <a:t>body {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b="1" dirty="0" smtClean="0"/>
              <a:t>font-family : </a:t>
            </a:r>
            <a:r>
              <a:rPr lang="en-US" altLang="ko-KR" sz="1400" b="1" dirty="0"/>
              <a:t>"Times New Roman", Serif;</a:t>
            </a:r>
          </a:p>
          <a:p>
            <a:pPr defTabSz="180000"/>
            <a:r>
              <a:rPr lang="en-US" altLang="ko-KR" sz="1400" b="1" dirty="0" smtClean="0"/>
              <a:t>	font-size : </a:t>
            </a:r>
            <a:r>
              <a:rPr lang="en-US" altLang="ko-KR" sz="1400" b="1" dirty="0"/>
              <a:t>large;</a:t>
            </a:r>
          </a:p>
          <a:p>
            <a:pPr defTabSz="180000"/>
            <a:r>
              <a:rPr lang="en-US" altLang="ko-KR" sz="1400" dirty="0"/>
              <a:t>}</a:t>
            </a:r>
          </a:p>
          <a:p>
            <a:pPr defTabSz="180000"/>
            <a:r>
              <a:rPr lang="en-US" altLang="ko-KR" sz="1400" dirty="0"/>
              <a:t>h3 {</a:t>
            </a:r>
          </a:p>
          <a:p>
            <a:pPr defTabSz="180000"/>
            <a:r>
              <a:rPr lang="fr-FR" altLang="ko-KR" sz="1400" dirty="0" smtClean="0"/>
              <a:t>	</a:t>
            </a:r>
            <a:r>
              <a:rPr lang="fr-FR" altLang="ko-KR" sz="1400" b="1" dirty="0" smtClean="0"/>
              <a:t>font : </a:t>
            </a:r>
            <a:r>
              <a:rPr lang="fr-FR" altLang="ko-KR" sz="1400" b="1" dirty="0"/>
              <a:t>italic bold 40px consolas, sans-serif;</a:t>
            </a:r>
          </a:p>
          <a:p>
            <a:pPr defTabSz="180000"/>
            <a:r>
              <a:rPr lang="en-US" altLang="ko-KR" sz="1400" dirty="0"/>
              <a:t>}</a:t>
            </a:r>
          </a:p>
          <a:p>
            <a:pPr defTabSz="180000"/>
            <a:r>
              <a:rPr lang="en-US" altLang="ko-KR" sz="1400" dirty="0"/>
              <a:t>&lt;/style&gt;</a:t>
            </a:r>
          </a:p>
          <a:p>
            <a:pPr defTabSz="180000"/>
            <a:r>
              <a:rPr lang="en-US" altLang="ko-KR" sz="1400" dirty="0"/>
              <a:t>&lt;/head&gt;</a:t>
            </a:r>
          </a:p>
          <a:p>
            <a:pPr defTabSz="180000"/>
            <a:r>
              <a:rPr lang="en-US" altLang="ko-KR" sz="1400" dirty="0"/>
              <a:t>&lt;body&gt;</a:t>
            </a:r>
          </a:p>
          <a:p>
            <a:pPr defTabSz="180000"/>
            <a:r>
              <a:rPr lang="en-US" altLang="ko-KR" sz="1400" b="1" dirty="0"/>
              <a:t>&lt;h3&gt;</a:t>
            </a:r>
            <a:r>
              <a:rPr lang="en-US" altLang="ko-KR" sz="1400" dirty="0"/>
              <a:t>Consolas font</a:t>
            </a:r>
            <a:r>
              <a:rPr lang="en-US" altLang="ko-KR" sz="1400" b="1" dirty="0"/>
              <a:t>&lt;/h3&gt;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&lt;p style="</a:t>
            </a:r>
            <a:r>
              <a:rPr lang="en-US" altLang="ko-KR" sz="1400" b="1" dirty="0"/>
              <a:t>font-weight:900</a:t>
            </a:r>
            <a:r>
              <a:rPr lang="en-US" altLang="ko-KR" sz="1400" dirty="0"/>
              <a:t>"&gt;font-weight 900&lt;/p&gt;</a:t>
            </a:r>
          </a:p>
          <a:p>
            <a:pPr defTabSz="180000"/>
            <a:r>
              <a:rPr lang="en-US" altLang="ko-KR" sz="1400" dirty="0"/>
              <a:t>&lt;p style="</a:t>
            </a:r>
            <a:r>
              <a:rPr lang="en-US" altLang="ko-KR" sz="1400" b="1" dirty="0"/>
              <a:t>font-weight:100</a:t>
            </a:r>
            <a:r>
              <a:rPr lang="en-US" altLang="ko-KR" sz="1400" dirty="0"/>
              <a:t>"&gt;font-weight 100&lt;/p&gt;</a:t>
            </a:r>
          </a:p>
          <a:p>
            <a:pPr defTabSz="180000"/>
            <a:r>
              <a:rPr lang="pl-PL" altLang="ko-KR" sz="1400" dirty="0"/>
              <a:t>&lt;p style="</a:t>
            </a:r>
            <a:r>
              <a:rPr lang="pl-PL" altLang="ko-KR" sz="1400" b="1" dirty="0"/>
              <a:t>font-style:italic</a:t>
            </a:r>
            <a:r>
              <a:rPr lang="pl-PL" altLang="ko-KR" sz="1400" dirty="0"/>
              <a:t>"&gt;Italic Style&lt;/p&gt;</a:t>
            </a:r>
          </a:p>
          <a:p>
            <a:pPr defTabSz="180000"/>
            <a:r>
              <a:rPr lang="fr-FR" altLang="ko-KR" sz="1400" dirty="0"/>
              <a:t>&lt;p style="</a:t>
            </a:r>
            <a:r>
              <a:rPr lang="fr-FR" altLang="ko-KR" sz="1400" b="1" dirty="0"/>
              <a:t>font-style:oblique</a:t>
            </a:r>
            <a:r>
              <a:rPr lang="fr-FR" altLang="ko-KR" sz="1400" dirty="0"/>
              <a:t>"&gt;Oblique Style&lt;/p&gt;</a:t>
            </a:r>
          </a:p>
          <a:p>
            <a:pPr defTabSz="180000"/>
            <a:r>
              <a:rPr lang="en-US" altLang="ko-KR" sz="1400" dirty="0"/>
              <a:t>&lt;p&gt;</a:t>
            </a:r>
            <a:r>
              <a:rPr lang="ko-KR" altLang="en-US" sz="1400" dirty="0"/>
              <a:t>현재 크기의 </a:t>
            </a:r>
          </a:p>
          <a:p>
            <a:pPr defTabSz="180000"/>
            <a:r>
              <a:rPr lang="en-US" altLang="ko-KR" sz="1400" dirty="0" smtClean="0"/>
              <a:t>	&lt;</a:t>
            </a:r>
            <a:r>
              <a:rPr lang="en-US" altLang="ko-KR" sz="1400" dirty="0"/>
              <a:t>span style="</a:t>
            </a:r>
            <a:r>
              <a:rPr lang="en-US" altLang="ko-KR" sz="1400" b="1" dirty="0"/>
              <a:t>font-size:1.5em</a:t>
            </a:r>
            <a:r>
              <a:rPr lang="en-US" altLang="ko-KR" sz="1400" dirty="0"/>
              <a:t>"&gt;1.5</a:t>
            </a:r>
            <a:r>
              <a:rPr lang="ko-KR" altLang="en-US" sz="1400" dirty="0"/>
              <a:t>배</a:t>
            </a:r>
            <a:r>
              <a:rPr lang="en-US" altLang="ko-KR" sz="1400" dirty="0"/>
              <a:t>&lt;/span&gt;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ko-KR" altLang="en-US" sz="1400" dirty="0" smtClean="0"/>
              <a:t>크기로</a:t>
            </a:r>
            <a:r>
              <a:rPr lang="en-US" altLang="ko-KR" sz="1400" dirty="0" smtClean="0"/>
              <a:t>&lt;/</a:t>
            </a:r>
            <a:r>
              <a:rPr lang="en-US" altLang="ko-KR" sz="1400" dirty="0"/>
              <a:t>p&gt;</a:t>
            </a:r>
          </a:p>
          <a:p>
            <a:pPr defTabSz="180000"/>
            <a:r>
              <a:rPr lang="en-US" altLang="ko-KR" sz="1400" dirty="0"/>
              <a:t>&lt;/body&gt;</a:t>
            </a:r>
          </a:p>
          <a:p>
            <a:pPr defTabSz="180000"/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7546" y="1735957"/>
            <a:ext cx="2892180" cy="3972247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4–12 CSS3 </a:t>
            </a:r>
            <a:r>
              <a:rPr lang="ko-KR" altLang="en-US" dirty="0" smtClean="0"/>
              <a:t>폰트 활용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40</a:t>
            </a:fld>
            <a:endParaRPr lang="ko-KR" altLang="en-US" dirty="0"/>
          </a:p>
        </p:txBody>
      </p:sp>
      <p:sp>
        <p:nvSpPr>
          <p:cNvPr id="6" name="자유형 5"/>
          <p:cNvSpPr/>
          <p:nvPr/>
        </p:nvSpPr>
        <p:spPr>
          <a:xfrm>
            <a:off x="5470356" y="5437647"/>
            <a:ext cx="129313" cy="495300"/>
          </a:xfrm>
          <a:custGeom>
            <a:avLst/>
            <a:gdLst>
              <a:gd name="connsiteX0" fmla="*/ 0 w 439446"/>
              <a:gd name="connsiteY0" fmla="*/ 495300 h 495300"/>
              <a:gd name="connsiteX1" fmla="*/ 371475 w 439446"/>
              <a:gd name="connsiteY1" fmla="*/ 381000 h 495300"/>
              <a:gd name="connsiteX2" fmla="*/ 438150 w 439446"/>
              <a:gd name="connsiteY2" fmla="*/ 0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9446" h="495300">
                <a:moveTo>
                  <a:pt x="0" y="495300"/>
                </a:moveTo>
                <a:cubicBezTo>
                  <a:pt x="149225" y="479425"/>
                  <a:pt x="298450" y="463550"/>
                  <a:pt x="371475" y="381000"/>
                </a:cubicBezTo>
                <a:cubicBezTo>
                  <a:pt x="444500" y="298450"/>
                  <a:pt x="441325" y="149225"/>
                  <a:pt x="438150" y="0"/>
                </a:cubicBezTo>
              </a:path>
            </a:pathLst>
          </a:custGeom>
          <a:noFill/>
          <a:ln w="9525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자유형 6"/>
          <p:cNvSpPr/>
          <p:nvPr/>
        </p:nvSpPr>
        <p:spPr>
          <a:xfrm>
            <a:off x="6427049" y="5456697"/>
            <a:ext cx="200025" cy="461257"/>
          </a:xfrm>
          <a:custGeom>
            <a:avLst/>
            <a:gdLst>
              <a:gd name="connsiteX0" fmla="*/ 0 w 400050"/>
              <a:gd name="connsiteY0" fmla="*/ 0 h 515342"/>
              <a:gd name="connsiteX1" fmla="*/ 19050 w 400050"/>
              <a:gd name="connsiteY1" fmla="*/ 200025 h 515342"/>
              <a:gd name="connsiteX2" fmla="*/ 114300 w 400050"/>
              <a:gd name="connsiteY2" fmla="*/ 466725 h 515342"/>
              <a:gd name="connsiteX3" fmla="*/ 400050 w 400050"/>
              <a:gd name="connsiteY3" fmla="*/ 514350 h 515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0050" h="515342">
                <a:moveTo>
                  <a:pt x="0" y="0"/>
                </a:moveTo>
                <a:cubicBezTo>
                  <a:pt x="0" y="61119"/>
                  <a:pt x="0" y="122238"/>
                  <a:pt x="19050" y="200025"/>
                </a:cubicBezTo>
                <a:cubicBezTo>
                  <a:pt x="38100" y="277812"/>
                  <a:pt x="50800" y="414338"/>
                  <a:pt x="114300" y="466725"/>
                </a:cubicBezTo>
                <a:cubicBezTo>
                  <a:pt x="177800" y="519112"/>
                  <a:pt x="288925" y="516731"/>
                  <a:pt x="400050" y="514350"/>
                </a:cubicBezTo>
              </a:path>
            </a:pathLst>
          </a:custGeom>
          <a:noFill/>
          <a:ln w="9525">
            <a:solidFill>
              <a:srgbClr val="C0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5095364" y="5917955"/>
            <a:ext cx="109837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solidFill>
                  <a:srgbClr val="C00000"/>
                </a:solidFill>
              </a:rPr>
              <a:t>font-size : large</a:t>
            </a:r>
            <a:endParaRPr lang="ko-KR" altLang="en-US" sz="1000" dirty="0">
              <a:solidFill>
                <a:srgbClr val="C0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554470" y="5809836"/>
            <a:ext cx="115929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solidFill>
                  <a:srgbClr val="C00000"/>
                </a:solidFill>
              </a:rPr>
              <a:t>font-size : 1.5em</a:t>
            </a:r>
            <a:endParaRPr lang="ko-KR" altLang="en-US" sz="1000" dirty="0">
              <a:solidFill>
                <a:srgbClr val="C00000"/>
              </a:solidFill>
            </a:endParaRPr>
          </a:p>
        </p:txBody>
      </p:sp>
      <p:sp>
        <p:nvSpPr>
          <p:cNvPr id="9" name="자유형 8"/>
          <p:cNvSpPr/>
          <p:nvPr/>
        </p:nvSpPr>
        <p:spPr>
          <a:xfrm>
            <a:off x="4432339" y="3123098"/>
            <a:ext cx="866473" cy="313138"/>
          </a:xfrm>
          <a:custGeom>
            <a:avLst/>
            <a:gdLst>
              <a:gd name="connsiteX0" fmla="*/ 0 w 504825"/>
              <a:gd name="connsiteY0" fmla="*/ 314325 h 314325"/>
              <a:gd name="connsiteX1" fmla="*/ 228600 w 504825"/>
              <a:gd name="connsiteY1" fmla="*/ 247650 h 314325"/>
              <a:gd name="connsiteX2" fmla="*/ 285750 w 504825"/>
              <a:gd name="connsiteY2" fmla="*/ 47625 h 314325"/>
              <a:gd name="connsiteX3" fmla="*/ 504825 w 504825"/>
              <a:gd name="connsiteY3" fmla="*/ 0 h 314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4825" h="314325">
                <a:moveTo>
                  <a:pt x="0" y="314325"/>
                </a:moveTo>
                <a:cubicBezTo>
                  <a:pt x="90487" y="303212"/>
                  <a:pt x="180975" y="292100"/>
                  <a:pt x="228600" y="247650"/>
                </a:cubicBezTo>
                <a:cubicBezTo>
                  <a:pt x="276225" y="203200"/>
                  <a:pt x="239713" y="88900"/>
                  <a:pt x="285750" y="47625"/>
                </a:cubicBezTo>
                <a:cubicBezTo>
                  <a:pt x="331787" y="6350"/>
                  <a:pt x="418306" y="3175"/>
                  <a:pt x="504825" y="0"/>
                </a:cubicBezTo>
              </a:path>
            </a:pathLst>
          </a:custGeom>
          <a:noFill/>
          <a:ln w="9525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오른쪽 중괄호 10"/>
          <p:cNvSpPr/>
          <p:nvPr/>
        </p:nvSpPr>
        <p:spPr>
          <a:xfrm rot="19953566">
            <a:off x="6850744" y="3682391"/>
            <a:ext cx="258269" cy="1743629"/>
          </a:xfrm>
          <a:prstGeom prst="rightBrace">
            <a:avLst>
              <a:gd name="adj1" fmla="val 37837"/>
              <a:gd name="adj2" fmla="val 50000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 rot="3858663">
            <a:off x="6567511" y="4249760"/>
            <a:ext cx="12827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solidFill>
                  <a:srgbClr val="C00000"/>
                </a:solidFill>
              </a:rPr>
              <a:t>Times New Roman</a:t>
            </a:r>
            <a:endParaRPr lang="ko-KR" altLang="en-US" sz="10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8281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2634" y="3252081"/>
            <a:ext cx="2480635" cy="2588488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CSS3</a:t>
            </a:r>
            <a:r>
              <a:rPr lang="ko-KR" altLang="en-US" dirty="0" smtClean="0"/>
              <a:t>의 박스 모델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1432368"/>
          </a:xfrm>
        </p:spPr>
        <p:txBody>
          <a:bodyPr>
            <a:normAutofit fontScale="92500" lnSpcReduction="20000"/>
          </a:bodyPr>
          <a:lstStyle/>
          <a:p>
            <a:r>
              <a:rPr lang="en-US" altLang="ko-KR" dirty="0"/>
              <a:t>HTML </a:t>
            </a:r>
            <a:r>
              <a:rPr lang="ko-KR" altLang="en-US" dirty="0"/>
              <a:t>태그는 사각형 박스로 다루어진다</a:t>
            </a:r>
          </a:p>
          <a:p>
            <a:pPr lvl="1"/>
            <a:r>
              <a:rPr lang="ko-KR" altLang="en-US" dirty="0" smtClean="0"/>
              <a:t>각 </a:t>
            </a:r>
            <a:r>
              <a:rPr lang="en-US" altLang="ko-KR" dirty="0"/>
              <a:t>HTML </a:t>
            </a:r>
            <a:r>
              <a:rPr lang="ko-KR" altLang="en-US" dirty="0"/>
              <a:t>태그 요소를 하나의 </a:t>
            </a:r>
            <a:r>
              <a:rPr lang="ko-KR" altLang="en-US" dirty="0" smtClean="0"/>
              <a:t>박스로 다룸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박스 </a:t>
            </a:r>
            <a:r>
              <a:rPr lang="ko-KR" altLang="en-US" dirty="0"/>
              <a:t>크기</a:t>
            </a:r>
            <a:r>
              <a:rPr lang="en-US" altLang="ko-KR" dirty="0"/>
              <a:t>, </a:t>
            </a:r>
            <a:r>
              <a:rPr lang="ko-KR" altLang="en-US" dirty="0" smtClean="0"/>
              <a:t>배경 </a:t>
            </a:r>
            <a:r>
              <a:rPr lang="ko-KR" altLang="en-US" dirty="0"/>
              <a:t>색</a:t>
            </a:r>
            <a:r>
              <a:rPr lang="en-US" altLang="ko-KR" dirty="0"/>
              <a:t>, </a:t>
            </a:r>
            <a:r>
              <a:rPr lang="ko-KR" altLang="en-US" dirty="0" smtClean="0"/>
              <a:t>여백</a:t>
            </a:r>
            <a:r>
              <a:rPr lang="en-US" altLang="ko-KR" dirty="0"/>
              <a:t>, </a:t>
            </a:r>
            <a:r>
              <a:rPr lang="ko-KR" altLang="en-US" dirty="0" smtClean="0"/>
              <a:t>옆 </a:t>
            </a:r>
            <a:r>
              <a:rPr lang="ko-KR" altLang="en-US" dirty="0"/>
              <a:t>박스와의 거리 </a:t>
            </a:r>
            <a:r>
              <a:rPr lang="ko-KR" altLang="en-US" dirty="0" smtClean="0"/>
              <a:t>등 제어 가능</a:t>
            </a:r>
            <a:endParaRPr lang="ko-KR" altLang="en-US" dirty="0"/>
          </a:p>
          <a:p>
            <a:r>
              <a:rPr lang="en-US" altLang="ko-KR" dirty="0" smtClean="0"/>
              <a:t>&lt;div&gt;</a:t>
            </a:r>
            <a:r>
              <a:rPr lang="ko-KR" altLang="en-US" dirty="0" smtClean="0"/>
              <a:t>의 박스 모델 사례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41</a:t>
            </a:fld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919517" y="5983289"/>
            <a:ext cx="29523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buAutoNum type="alphaLcParenBoth"/>
            </a:pPr>
            <a:r>
              <a:rPr lang="en-US" altLang="ko-KR" sz="1200" dirty="0" smtClean="0"/>
              <a:t>&lt;div&gt; </a:t>
            </a:r>
            <a:r>
              <a:rPr lang="ko-KR" altLang="en-US" sz="1200" dirty="0" smtClean="0"/>
              <a:t>영역의 박스 구성이 보이지 </a:t>
            </a:r>
            <a:r>
              <a:rPr lang="ko-KR" altLang="en-US" sz="1200" dirty="0" err="1" smtClean="0"/>
              <a:t>않</a:t>
            </a:r>
            <a:r>
              <a:rPr lang="ko-KR" altLang="en-US" sz="1200" dirty="0" smtClean="0"/>
              <a:t> 지만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사실 박스로 구성되어 있음</a:t>
            </a:r>
            <a:endParaRPr lang="ko-KR" altLang="en-US" sz="1200" dirty="0"/>
          </a:p>
        </p:txBody>
      </p:sp>
      <p:sp>
        <p:nvSpPr>
          <p:cNvPr id="7" name="왼쪽/오른쪽 화살표 6"/>
          <p:cNvSpPr/>
          <p:nvPr/>
        </p:nvSpPr>
        <p:spPr>
          <a:xfrm>
            <a:off x="4014720" y="4700440"/>
            <a:ext cx="576064" cy="288032"/>
          </a:xfrm>
          <a:prstGeom prst="left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4827047" y="6002210"/>
            <a:ext cx="284129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 smtClean="0"/>
              <a:t>(b) &lt;div&gt;</a:t>
            </a:r>
            <a:r>
              <a:rPr lang="ko-KR" altLang="en-US" sz="1200" dirty="0" smtClean="0"/>
              <a:t>의 박스 모델</a:t>
            </a:r>
            <a:r>
              <a:rPr lang="en-US" altLang="ko-KR" sz="1200" dirty="0" smtClean="0"/>
              <a:t>. </a:t>
            </a:r>
            <a:r>
              <a:rPr lang="ko-KR" altLang="en-US" sz="1200" dirty="0" err="1" smtClean="0"/>
              <a:t>콘텐츠</a:t>
            </a:r>
            <a:r>
              <a:rPr lang="en-US" altLang="ko-KR" sz="1200" dirty="0" smtClean="0"/>
              <a:t>, </a:t>
            </a:r>
            <a:r>
              <a:rPr lang="ko-KR" altLang="en-US" sz="1200" dirty="0" err="1" smtClean="0"/>
              <a:t>패딩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테두리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여백이 보이도록  색을 입혔음</a:t>
            </a:r>
            <a:endParaRPr lang="ko-KR" altLang="en-US" sz="1200" dirty="0"/>
          </a:p>
        </p:txBody>
      </p:sp>
      <p:sp>
        <p:nvSpPr>
          <p:cNvPr id="9" name="직사각형 8"/>
          <p:cNvSpPr/>
          <p:nvPr/>
        </p:nvSpPr>
        <p:spPr>
          <a:xfrm>
            <a:off x="5526888" y="4052368"/>
            <a:ext cx="115212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/>
              <a:t>m</a:t>
            </a:r>
            <a:r>
              <a:rPr lang="en-US" altLang="ko-KR" sz="1200" dirty="0" smtClean="0"/>
              <a:t>argin(</a:t>
            </a:r>
            <a:r>
              <a:rPr lang="ko-KR" altLang="en-US" sz="1200" dirty="0" smtClean="0"/>
              <a:t>여백</a:t>
            </a:r>
            <a:r>
              <a:rPr lang="en-US" altLang="ko-KR" sz="1200" dirty="0" smtClean="0"/>
              <a:t>)</a:t>
            </a:r>
            <a:endParaRPr lang="ko-KR" altLang="en-US" sz="1200" dirty="0"/>
          </a:p>
        </p:txBody>
      </p:sp>
      <p:sp>
        <p:nvSpPr>
          <p:cNvPr id="10" name="직사각형 9"/>
          <p:cNvSpPr/>
          <p:nvPr/>
        </p:nvSpPr>
        <p:spPr>
          <a:xfrm>
            <a:off x="4827046" y="5340593"/>
            <a:ext cx="71320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 smtClean="0"/>
              <a:t>테두리</a:t>
            </a:r>
            <a:endParaRPr lang="en-US" altLang="ko-KR" sz="1200" dirty="0" smtClean="0"/>
          </a:p>
          <a:p>
            <a:r>
              <a:rPr lang="en-US" altLang="ko-KR" sz="1200" dirty="0" smtClean="0"/>
              <a:t>(border)</a:t>
            </a:r>
            <a:endParaRPr lang="ko-KR" altLang="en-US" sz="1200" dirty="0"/>
          </a:p>
        </p:txBody>
      </p:sp>
      <p:sp>
        <p:nvSpPr>
          <p:cNvPr id="11" name="직사각형 10"/>
          <p:cNvSpPr/>
          <p:nvPr/>
        </p:nvSpPr>
        <p:spPr>
          <a:xfrm>
            <a:off x="6548367" y="5324894"/>
            <a:ext cx="9142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 err="1" smtClean="0"/>
              <a:t>패딩</a:t>
            </a:r>
            <a:endParaRPr lang="en-US" altLang="ko-KR" sz="1200" dirty="0" smtClean="0"/>
          </a:p>
          <a:p>
            <a:r>
              <a:rPr lang="en-US" altLang="ko-KR" sz="1200" dirty="0" smtClean="0"/>
              <a:t>(padding)</a:t>
            </a:r>
            <a:endParaRPr lang="ko-KR" altLang="en-US" sz="1200" dirty="0"/>
          </a:p>
        </p:txBody>
      </p:sp>
      <p:sp>
        <p:nvSpPr>
          <p:cNvPr id="12" name="직사각형 11"/>
          <p:cNvSpPr/>
          <p:nvPr/>
        </p:nvSpPr>
        <p:spPr>
          <a:xfrm>
            <a:off x="6777581" y="4423441"/>
            <a:ext cx="72008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 err="1" smtClean="0"/>
              <a:t>콘텐</a:t>
            </a:r>
            <a:r>
              <a:rPr lang="ko-KR" altLang="en-US" sz="1200" dirty="0" err="1"/>
              <a:t>츠</a:t>
            </a:r>
            <a:endParaRPr lang="ko-KR" altLang="en-US" sz="1200" dirty="0"/>
          </a:p>
        </p:txBody>
      </p:sp>
      <p:cxnSp>
        <p:nvCxnSpPr>
          <p:cNvPr id="13" name="직선 화살표 연결선 12"/>
          <p:cNvCxnSpPr/>
          <p:nvPr/>
        </p:nvCxnSpPr>
        <p:spPr>
          <a:xfrm flipV="1">
            <a:off x="5238856" y="4988472"/>
            <a:ext cx="288032" cy="432048"/>
          </a:xfrm>
          <a:prstGeom prst="straightConnector1">
            <a:avLst/>
          </a:prstGeom>
          <a:ln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/>
          <p:nvPr/>
        </p:nvCxnSpPr>
        <p:spPr>
          <a:xfrm flipH="1">
            <a:off x="6318976" y="4576825"/>
            <a:ext cx="576064" cy="252729"/>
          </a:xfrm>
          <a:prstGeom prst="straightConnector1">
            <a:avLst/>
          </a:prstGeom>
          <a:ln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/>
          <p:nvPr/>
        </p:nvCxnSpPr>
        <p:spPr>
          <a:xfrm flipH="1" flipV="1">
            <a:off x="6462992" y="5063730"/>
            <a:ext cx="314589" cy="284782"/>
          </a:xfrm>
          <a:prstGeom prst="straightConnector1">
            <a:avLst/>
          </a:prstGeom>
          <a:ln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1155363" y="2773136"/>
            <a:ext cx="2392001" cy="338554"/>
          </a:xfrm>
          <a:prstGeom prst="rect">
            <a:avLst/>
          </a:prstGeom>
          <a:ln>
            <a:solidFill>
              <a:srgbClr val="00B0F0"/>
            </a:solidFill>
          </a:ln>
        </p:spPr>
        <p:txBody>
          <a:bodyPr wrap="none">
            <a:spAutoFit/>
          </a:bodyPr>
          <a:lstStyle/>
          <a:p>
            <a:r>
              <a:rPr lang="en-US" altLang="ko-KR" sz="1600" dirty="0"/>
              <a:t>&lt;div&gt;DIVDIVDIV&lt;/div&gt;</a:t>
            </a: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363" y="3284984"/>
            <a:ext cx="2480635" cy="2563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139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박스 모델의 </a:t>
            </a:r>
            <a:r>
              <a:rPr lang="ko-KR" altLang="en-US" dirty="0" smtClean="0"/>
              <a:t>구성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42</a:t>
            </a:fld>
            <a:endParaRPr lang="ko-KR" altLang="en-US" dirty="0"/>
          </a:p>
        </p:txBody>
      </p:sp>
      <p:grpSp>
        <p:nvGrpSpPr>
          <p:cNvPr id="13" name="그룹 12"/>
          <p:cNvGrpSpPr/>
          <p:nvPr/>
        </p:nvGrpSpPr>
        <p:grpSpPr>
          <a:xfrm>
            <a:off x="6005067" y="1628800"/>
            <a:ext cx="2574559" cy="3459323"/>
            <a:chOff x="5796135" y="1841885"/>
            <a:chExt cx="2574559" cy="3459323"/>
          </a:xfrm>
        </p:grpSpPr>
        <p:sp>
          <p:nvSpPr>
            <p:cNvPr id="5" name="직사각형 4"/>
            <p:cNvSpPr/>
            <p:nvPr/>
          </p:nvSpPr>
          <p:spPr>
            <a:xfrm>
              <a:off x="5796135" y="1841885"/>
              <a:ext cx="2574559" cy="345932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>
              <a:solidFill>
                <a:schemeClr val="bg1">
                  <a:lumMod val="65000"/>
                </a:schemeClr>
              </a:solidFill>
              <a:prstDash val="sysDash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6228184" y="2276871"/>
              <a:ext cx="1800200" cy="2620863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6588223" y="2636912"/>
              <a:ext cx="1123313" cy="194421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6948264" y="3068960"/>
              <a:ext cx="432048" cy="115212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1600" dirty="0" smtClean="0">
                  <a:solidFill>
                    <a:schemeClr val="tx1"/>
                  </a:solidFill>
                </a:rPr>
                <a:t>콘</a:t>
              </a:r>
              <a:endParaRPr lang="en-US" altLang="ko-KR" sz="16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600" dirty="0" smtClean="0">
                  <a:solidFill>
                    <a:schemeClr val="tx1"/>
                  </a:solidFill>
                </a:rPr>
                <a:t>텐</a:t>
              </a:r>
              <a:endParaRPr lang="en-US" altLang="ko-KR" sz="16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600" dirty="0" err="1" smtClean="0">
                  <a:solidFill>
                    <a:schemeClr val="tx1"/>
                  </a:solidFill>
                </a:rPr>
                <a:t>츠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324263" y="1870202"/>
              <a:ext cx="15183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margin(</a:t>
              </a:r>
              <a:r>
                <a:rPr lang="ko-KR" altLang="en-US" dirty="0" smtClean="0"/>
                <a:t>여백</a:t>
              </a:r>
              <a:r>
                <a:rPr lang="en-US" altLang="ko-KR" dirty="0" smtClean="0"/>
                <a:t>)</a:t>
              </a:r>
              <a:endParaRPr lang="ko-KR" alt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472188" y="4566940"/>
              <a:ext cx="13763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>
                  <a:solidFill>
                    <a:schemeClr val="bg1"/>
                  </a:solidFill>
                </a:rPr>
                <a:t>border(</a:t>
              </a:r>
              <a:r>
                <a:rPr lang="ko-KR" altLang="en-US" sz="1400" dirty="0" smtClean="0">
                  <a:solidFill>
                    <a:schemeClr val="bg1"/>
                  </a:solidFill>
                </a:rPr>
                <a:t>테두리</a:t>
              </a:r>
              <a:r>
                <a:rPr lang="en-US" altLang="ko-KR" sz="1400" dirty="0" smtClean="0">
                  <a:solidFill>
                    <a:schemeClr val="bg1"/>
                  </a:solidFill>
                </a:rPr>
                <a:t>)</a:t>
              </a:r>
              <a:endParaRPr lang="ko-KR" alt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568117" y="2656974"/>
              <a:ext cx="116352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padding(</a:t>
              </a:r>
              <a:r>
                <a:rPr lang="ko-KR" altLang="en-US" sz="1200" dirty="0" err="1" smtClean="0"/>
                <a:t>패딩</a:t>
              </a:r>
              <a:r>
                <a:rPr lang="en-US" altLang="ko-KR" sz="1200" dirty="0" smtClean="0"/>
                <a:t>)</a:t>
              </a:r>
              <a:endParaRPr lang="ko-KR" altLang="en-US" sz="1200" dirty="0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584276" y="1749330"/>
            <a:ext cx="5065315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180000" fontAlgn="base"/>
            <a:r>
              <a:rPr lang="ko-KR" altLang="en-US" sz="1600" b="1" dirty="0" err="1" smtClean="0"/>
              <a:t>콘텐츠</a:t>
            </a:r>
            <a:endParaRPr lang="en-US" altLang="ko-KR" sz="1600" b="1" dirty="0"/>
          </a:p>
          <a:p>
            <a:pPr lvl="0" defTabSz="180000" fontAlgn="base"/>
            <a:r>
              <a:rPr lang="en-US" altLang="ko-KR" sz="1600" dirty="0" smtClean="0"/>
              <a:t>	HTML </a:t>
            </a:r>
            <a:r>
              <a:rPr lang="ko-KR" altLang="en-US" sz="1600" dirty="0"/>
              <a:t>태그의 텍스트나 이미지가 출력되는 </a:t>
            </a:r>
            <a:r>
              <a:rPr lang="ko-KR" altLang="en-US" sz="1600" dirty="0" smtClean="0"/>
              <a:t>부분</a:t>
            </a:r>
            <a:endParaRPr lang="en-US" altLang="ko-KR" sz="1600" dirty="0" smtClean="0"/>
          </a:p>
          <a:p>
            <a:pPr defTabSz="180000" fontAlgn="base"/>
            <a:endParaRPr lang="ko-KR" altLang="en-US" sz="1600" dirty="0"/>
          </a:p>
          <a:p>
            <a:pPr lvl="0" defTabSz="180000" fontAlgn="base"/>
            <a:r>
              <a:rPr lang="ko-KR" altLang="en-US" sz="1600" b="1" dirty="0" err="1" smtClean="0"/>
              <a:t>패딩</a:t>
            </a:r>
            <a:endParaRPr lang="ko-KR" altLang="en-US" sz="1600" b="1" dirty="0"/>
          </a:p>
          <a:p>
            <a:pPr defTabSz="180000" fontAlgn="base"/>
            <a:r>
              <a:rPr lang="en-US" altLang="ko-KR" sz="1600" dirty="0" smtClean="0"/>
              <a:t>	</a:t>
            </a:r>
            <a:r>
              <a:rPr lang="ko-KR" altLang="en-US" sz="1600" dirty="0" err="1" smtClean="0"/>
              <a:t>콘텐츠를</a:t>
            </a:r>
            <a:r>
              <a:rPr lang="ko-KR" altLang="en-US" sz="1600" dirty="0" smtClean="0"/>
              <a:t> </a:t>
            </a:r>
            <a:r>
              <a:rPr lang="ko-KR" altLang="en-US" sz="1600" dirty="0"/>
              <a:t>직접 둘러싸고 있는 내부 </a:t>
            </a:r>
            <a:r>
              <a:rPr lang="ko-KR" altLang="en-US" sz="1600" dirty="0" smtClean="0"/>
              <a:t>여백</a:t>
            </a:r>
            <a:endParaRPr lang="en-US" altLang="ko-KR" sz="1600" dirty="0" smtClean="0"/>
          </a:p>
          <a:p>
            <a:pPr defTabSz="180000" fontAlgn="base"/>
            <a:endParaRPr lang="ko-KR" altLang="en-US" sz="1600" dirty="0"/>
          </a:p>
          <a:p>
            <a:pPr lvl="0" defTabSz="180000" fontAlgn="base"/>
            <a:r>
              <a:rPr lang="ko-KR" altLang="en-US" sz="1600" b="1" dirty="0" smtClean="0"/>
              <a:t>테두리</a:t>
            </a:r>
            <a:endParaRPr lang="ko-KR" altLang="en-US" sz="1600" b="1" dirty="0"/>
          </a:p>
          <a:p>
            <a:pPr defTabSz="180000" fontAlgn="base"/>
            <a:r>
              <a:rPr lang="en-US" altLang="ko-KR" sz="1600" dirty="0" smtClean="0"/>
              <a:t>	</a:t>
            </a:r>
            <a:r>
              <a:rPr lang="ko-KR" altLang="en-US" sz="1600" dirty="0" err="1" smtClean="0"/>
              <a:t>패딩</a:t>
            </a:r>
            <a:r>
              <a:rPr lang="ko-KR" altLang="en-US" sz="1600" dirty="0" smtClean="0"/>
              <a:t> </a:t>
            </a:r>
            <a:r>
              <a:rPr lang="ko-KR" altLang="en-US" sz="1600" dirty="0"/>
              <a:t>외부의 테두리로서</a:t>
            </a:r>
            <a:r>
              <a:rPr lang="en-US" altLang="ko-KR" sz="1600" dirty="0"/>
              <a:t>, </a:t>
            </a:r>
            <a:r>
              <a:rPr lang="ko-KR" altLang="en-US" sz="1600" dirty="0"/>
              <a:t>직선이나 점선 혹은 </a:t>
            </a:r>
            <a:endParaRPr lang="en-US" altLang="ko-KR" sz="1600" dirty="0" smtClean="0"/>
          </a:p>
          <a:p>
            <a:pPr defTabSz="180000" fontAlgn="base"/>
            <a:r>
              <a:rPr lang="en-US" altLang="ko-KR" sz="1600" dirty="0"/>
              <a:t>	</a:t>
            </a:r>
            <a:r>
              <a:rPr lang="ko-KR" altLang="en-US" sz="1600" dirty="0" smtClean="0"/>
              <a:t>이미지로 </a:t>
            </a:r>
            <a:r>
              <a:rPr lang="ko-KR" altLang="en-US" sz="1600" dirty="0"/>
              <a:t>테두리를 그릴 수 </a:t>
            </a:r>
            <a:r>
              <a:rPr lang="ko-KR" altLang="en-US" sz="1600" dirty="0" smtClean="0"/>
              <a:t>있음</a:t>
            </a:r>
            <a:endParaRPr lang="en-US" altLang="ko-KR" sz="1600" dirty="0" smtClean="0"/>
          </a:p>
          <a:p>
            <a:pPr defTabSz="180000" fontAlgn="base"/>
            <a:endParaRPr lang="ko-KR" altLang="en-US" sz="1600" dirty="0"/>
          </a:p>
          <a:p>
            <a:pPr lvl="0" defTabSz="180000" fontAlgn="base"/>
            <a:r>
              <a:rPr lang="ko-KR" altLang="en-US" sz="1600" b="1" dirty="0" smtClean="0"/>
              <a:t>여백</a:t>
            </a:r>
            <a:endParaRPr lang="ko-KR" altLang="en-US" sz="1600" b="1" dirty="0"/>
          </a:p>
          <a:p>
            <a:pPr defTabSz="180000" fontAlgn="base"/>
            <a:r>
              <a:rPr lang="en-US" altLang="ko-KR" sz="1600" dirty="0" smtClean="0"/>
              <a:t>	</a:t>
            </a:r>
            <a:r>
              <a:rPr lang="ko-KR" altLang="en-US" sz="1600" dirty="0" smtClean="0"/>
              <a:t>박스의 </a:t>
            </a:r>
            <a:r>
              <a:rPr lang="ko-KR" altLang="en-US" sz="1600" dirty="0"/>
              <a:t>맨 바깥 영역이며 테두리 바깥의 </a:t>
            </a:r>
            <a:r>
              <a:rPr lang="ko-KR" altLang="en-US" sz="1600" dirty="0" smtClean="0"/>
              <a:t>공간으로</a:t>
            </a:r>
            <a:endParaRPr lang="en-US" altLang="ko-KR" sz="1600" dirty="0" smtClean="0"/>
          </a:p>
          <a:p>
            <a:pPr defTabSz="180000" fontAlgn="base"/>
            <a:r>
              <a:rPr lang="en-US" altLang="ko-KR" sz="1600" dirty="0"/>
              <a:t>	</a:t>
            </a:r>
            <a:r>
              <a:rPr lang="ko-KR" altLang="en-US" sz="1600" dirty="0" smtClean="0"/>
              <a:t>인접한 </a:t>
            </a:r>
            <a:r>
              <a:rPr lang="ko-KR" altLang="en-US" sz="1600" dirty="0"/>
              <a:t>아래위 이웃 태그의 박스와의 거리</a:t>
            </a:r>
          </a:p>
        </p:txBody>
      </p:sp>
    </p:spTree>
    <p:extLst>
      <p:ext uri="{BB962C8B-B14F-4D97-AF65-F5344CB8AC3E}">
        <p14:creationId xmlns:p14="http://schemas.microsoft.com/office/powerpoint/2010/main" val="951528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박스 모델을 구성하는 </a:t>
            </a:r>
            <a:r>
              <a:rPr lang="en-US" altLang="ko-KR" dirty="0"/>
              <a:t>CSS3 </a:t>
            </a:r>
            <a:r>
              <a:rPr lang="ko-KR" altLang="en-US" dirty="0" err="1" smtClean="0"/>
              <a:t>프로퍼티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43</a:t>
            </a:fld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1484784"/>
            <a:ext cx="6984776" cy="4638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811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박스 </a:t>
            </a:r>
            <a:r>
              <a:rPr lang="ko-KR" altLang="en-US" dirty="0" smtClean="0"/>
              <a:t>크기 </a:t>
            </a:r>
            <a:r>
              <a:rPr lang="en-US" altLang="ko-KR" dirty="0" smtClean="0"/>
              <a:t>- &lt;</a:t>
            </a:r>
            <a:r>
              <a:rPr lang="en-US" altLang="ko-KR" dirty="0"/>
              <a:t>div&gt; </a:t>
            </a:r>
            <a:r>
              <a:rPr lang="ko-KR" altLang="en-US" dirty="0"/>
              <a:t>태그의 박스 </a:t>
            </a:r>
            <a:r>
              <a:rPr lang="ko-KR" altLang="en-US" dirty="0" smtClean="0"/>
              <a:t>모델 사례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44</a:t>
            </a:fld>
            <a:endParaRPr lang="ko-KR" altLang="en-US" dirty="0"/>
          </a:p>
        </p:txBody>
      </p:sp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2049815"/>
            <a:ext cx="3295650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모서리가 둥근 직사각형 32"/>
          <p:cNvSpPr/>
          <p:nvPr/>
        </p:nvSpPr>
        <p:spPr>
          <a:xfrm>
            <a:off x="1331277" y="2034426"/>
            <a:ext cx="2400249" cy="1631394"/>
          </a:xfrm>
          <a:prstGeom prst="roundRect">
            <a:avLst>
              <a:gd name="adj" fmla="val 4800"/>
            </a:avLst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lIns="36000" rIns="36000">
            <a:spAutoFit/>
          </a:bodyPr>
          <a:lstStyle/>
          <a:p>
            <a:pPr defTabSz="180000"/>
            <a:r>
              <a:rPr lang="en-US" altLang="ko-KR" sz="1400" b="1" dirty="0" err="1" smtClean="0"/>
              <a:t>div.box</a:t>
            </a:r>
            <a:r>
              <a:rPr lang="en-US" altLang="ko-KR" sz="1400" b="1" dirty="0" smtClean="0"/>
              <a:t> {</a:t>
            </a:r>
          </a:p>
          <a:p>
            <a:pPr defTabSz="180000"/>
            <a:r>
              <a:rPr lang="en-US" altLang="ko-KR" sz="1400" dirty="0"/>
              <a:t>	width : 150px;</a:t>
            </a:r>
          </a:p>
          <a:p>
            <a:pPr defTabSz="180000"/>
            <a:r>
              <a:rPr lang="en-US" altLang="ko-KR" sz="1400" dirty="0"/>
              <a:t>	height : 50px;</a:t>
            </a:r>
          </a:p>
          <a:p>
            <a:pPr defTabSz="180000"/>
            <a:r>
              <a:rPr lang="en-US" altLang="ko-KR" sz="1400" dirty="0" smtClean="0"/>
              <a:t>	margin </a:t>
            </a:r>
            <a:r>
              <a:rPr lang="en-US" altLang="ko-KR" sz="1400" dirty="0"/>
              <a:t>: 40px;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smtClean="0"/>
              <a:t>border-width : </a:t>
            </a:r>
            <a:r>
              <a:rPr lang="en-US" altLang="ko-KR" sz="1400" dirty="0"/>
              <a:t>30px; </a:t>
            </a:r>
            <a:endParaRPr lang="en-US" altLang="ko-KR" sz="1400" dirty="0" smtClean="0"/>
          </a:p>
          <a:p>
            <a:pPr defTabSz="180000"/>
            <a:r>
              <a:rPr lang="en-US" altLang="ko-KR" sz="1400" dirty="0"/>
              <a:t>	padding : 20px</a:t>
            </a:r>
            <a:r>
              <a:rPr lang="en-US" altLang="ko-KR" sz="1400" dirty="0" smtClean="0"/>
              <a:t>;</a:t>
            </a:r>
            <a:endParaRPr lang="en-US" altLang="ko-KR" sz="1400" dirty="0"/>
          </a:p>
          <a:p>
            <a:pPr defTabSz="180000"/>
            <a:r>
              <a:rPr lang="en-US" altLang="ko-KR" sz="1400" dirty="0" smtClean="0"/>
              <a:t>}</a:t>
            </a:r>
            <a:endParaRPr lang="ko-KR" altLang="en-US" sz="1400" dirty="0"/>
          </a:p>
        </p:txBody>
      </p:sp>
      <p:sp>
        <p:nvSpPr>
          <p:cNvPr id="34" name="모서리가 둥근 직사각형 33"/>
          <p:cNvSpPr/>
          <p:nvPr/>
        </p:nvSpPr>
        <p:spPr>
          <a:xfrm>
            <a:off x="1375883" y="3994732"/>
            <a:ext cx="2355643" cy="760095"/>
          </a:xfrm>
          <a:prstGeom prst="roundRect">
            <a:avLst>
              <a:gd name="adj" fmla="val 5616"/>
            </a:avLst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lIns="36000" rIns="36000">
            <a:spAutoFit/>
          </a:bodyPr>
          <a:lstStyle/>
          <a:p>
            <a:pPr defTabSz="180000"/>
            <a:r>
              <a:rPr lang="en-US" altLang="ko-KR" sz="1400" b="1" dirty="0" smtClean="0"/>
              <a:t>&lt;div class=</a:t>
            </a:r>
            <a:r>
              <a:rPr lang="en-US" altLang="ko-KR" sz="1400" b="1" dirty="0"/>
              <a:t>"box"</a:t>
            </a:r>
            <a:r>
              <a:rPr lang="en-US" altLang="ko-KR" sz="1400" b="1" dirty="0" smtClean="0"/>
              <a:t>&gt;</a:t>
            </a:r>
          </a:p>
          <a:p>
            <a:pPr defTabSz="180000"/>
            <a:r>
              <a:rPr lang="en-US" altLang="ko-KR" sz="1400" b="1" dirty="0"/>
              <a:t>	</a:t>
            </a:r>
            <a:r>
              <a:rPr lang="en-US" altLang="ko-KR" sz="1400" dirty="0" smtClean="0"/>
              <a:t>DIVDIVDIV</a:t>
            </a:r>
          </a:p>
          <a:p>
            <a:pPr defTabSz="180000"/>
            <a:r>
              <a:rPr lang="en-US" altLang="ko-KR" sz="1400" b="1" dirty="0" smtClean="0"/>
              <a:t>&lt;/</a:t>
            </a:r>
            <a:r>
              <a:rPr lang="en-US" altLang="ko-KR" sz="1400" b="1" dirty="0"/>
              <a:t>div&gt;</a:t>
            </a:r>
            <a:endParaRPr lang="ko-KR" altLang="en-US" sz="1400" b="1" dirty="0"/>
          </a:p>
        </p:txBody>
      </p:sp>
      <p:sp>
        <p:nvSpPr>
          <p:cNvPr id="35" name="TextBox 34"/>
          <p:cNvSpPr txBox="1"/>
          <p:nvPr/>
        </p:nvSpPr>
        <p:spPr>
          <a:xfrm>
            <a:off x="2756354" y="1772816"/>
            <a:ext cx="9653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rgbClr val="C00000"/>
                </a:solidFill>
              </a:rPr>
              <a:t>CSS </a:t>
            </a:r>
            <a:r>
              <a:rPr lang="ko-KR" altLang="en-US" sz="1200" dirty="0" smtClean="0">
                <a:solidFill>
                  <a:srgbClr val="C00000"/>
                </a:solidFill>
              </a:rPr>
              <a:t>스타일</a:t>
            </a:r>
            <a:endParaRPr lang="ko-KR" altLang="en-US" sz="1200" dirty="0">
              <a:solidFill>
                <a:srgbClr val="C0000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824201" y="3733122"/>
            <a:ext cx="9557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rgbClr val="C00000"/>
                </a:solidFill>
              </a:rPr>
              <a:t>HTML </a:t>
            </a:r>
            <a:r>
              <a:rPr lang="ko-KR" altLang="en-US" sz="1200" dirty="0" smtClean="0">
                <a:solidFill>
                  <a:srgbClr val="C00000"/>
                </a:solidFill>
              </a:rPr>
              <a:t>코드</a:t>
            </a:r>
            <a:endParaRPr lang="ko-KR" altLang="en-US" sz="1200" dirty="0">
              <a:solidFill>
                <a:srgbClr val="C00000"/>
              </a:solidFill>
            </a:endParaRPr>
          </a:p>
        </p:txBody>
      </p:sp>
      <p:cxnSp>
        <p:nvCxnSpPr>
          <p:cNvPr id="37" name="직선 화살표 연결선 36"/>
          <p:cNvCxnSpPr/>
          <p:nvPr/>
        </p:nvCxnSpPr>
        <p:spPr>
          <a:xfrm>
            <a:off x="5427737" y="2093313"/>
            <a:ext cx="0" cy="424353"/>
          </a:xfrm>
          <a:prstGeom prst="straightConnector1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/>
          <p:cNvSpPr/>
          <p:nvPr/>
        </p:nvSpPr>
        <p:spPr>
          <a:xfrm>
            <a:off x="4463762" y="2182378"/>
            <a:ext cx="101662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80000"/>
            <a:r>
              <a:rPr lang="en-US" altLang="ko-KR" sz="1000" dirty="0"/>
              <a:t>margin : </a:t>
            </a:r>
            <a:r>
              <a:rPr lang="en-US" altLang="ko-KR" sz="1000" dirty="0" smtClean="0"/>
              <a:t>40px</a:t>
            </a:r>
            <a:endParaRPr lang="en-US" altLang="ko-KR" sz="1000" dirty="0"/>
          </a:p>
        </p:txBody>
      </p:sp>
      <p:cxnSp>
        <p:nvCxnSpPr>
          <p:cNvPr id="39" name="직선 화살표 연결선 38"/>
          <p:cNvCxnSpPr/>
          <p:nvPr/>
        </p:nvCxnSpPr>
        <p:spPr>
          <a:xfrm>
            <a:off x="5975930" y="2505159"/>
            <a:ext cx="1" cy="275155"/>
          </a:xfrm>
          <a:prstGeom prst="straightConnector1">
            <a:avLst/>
          </a:prstGeom>
          <a:ln w="9525">
            <a:solidFill>
              <a:schemeClr val="bg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/>
          <p:cNvSpPr/>
          <p:nvPr/>
        </p:nvSpPr>
        <p:spPr>
          <a:xfrm>
            <a:off x="4673247" y="2513102"/>
            <a:ext cx="137409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80000"/>
            <a:r>
              <a:rPr lang="en-US" altLang="ko-KR" sz="1000" dirty="0">
                <a:solidFill>
                  <a:schemeClr val="bg1"/>
                </a:solidFill>
              </a:rPr>
              <a:t>b</a:t>
            </a:r>
            <a:r>
              <a:rPr lang="en-US" altLang="ko-KR" sz="1000" dirty="0" smtClean="0">
                <a:solidFill>
                  <a:schemeClr val="bg1"/>
                </a:solidFill>
              </a:rPr>
              <a:t>order-width </a:t>
            </a:r>
            <a:r>
              <a:rPr lang="en-US" altLang="ko-KR" sz="1000" dirty="0">
                <a:solidFill>
                  <a:schemeClr val="bg1"/>
                </a:solidFill>
              </a:rPr>
              <a:t>: </a:t>
            </a:r>
            <a:r>
              <a:rPr lang="en-US" altLang="ko-KR" sz="1000" dirty="0" smtClean="0">
                <a:solidFill>
                  <a:schemeClr val="bg1"/>
                </a:solidFill>
              </a:rPr>
              <a:t>30px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cxnSp>
        <p:nvCxnSpPr>
          <p:cNvPr id="41" name="직선 화살표 연결선 40"/>
          <p:cNvCxnSpPr/>
          <p:nvPr/>
        </p:nvCxnSpPr>
        <p:spPr>
          <a:xfrm>
            <a:off x="6335969" y="2762478"/>
            <a:ext cx="1" cy="227402"/>
          </a:xfrm>
          <a:prstGeom prst="straightConnector1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/>
          <p:cNvSpPr/>
          <p:nvPr/>
        </p:nvSpPr>
        <p:spPr>
          <a:xfrm>
            <a:off x="5245606" y="2753068"/>
            <a:ext cx="1090363" cy="246221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defTabSz="180000"/>
            <a:r>
              <a:rPr lang="en-US" altLang="ko-KR" sz="1000" dirty="0" smtClean="0"/>
              <a:t>padding </a:t>
            </a:r>
            <a:r>
              <a:rPr lang="en-US" altLang="ko-KR" sz="1000" dirty="0"/>
              <a:t>: </a:t>
            </a:r>
            <a:r>
              <a:rPr lang="en-US" altLang="ko-KR" sz="1000" dirty="0" smtClean="0"/>
              <a:t>20px</a:t>
            </a:r>
            <a:endParaRPr lang="en-US" altLang="ko-KR" sz="1000" dirty="0"/>
          </a:p>
        </p:txBody>
      </p:sp>
      <p:cxnSp>
        <p:nvCxnSpPr>
          <p:cNvPr id="43" name="직선 화살표 연결선 42"/>
          <p:cNvCxnSpPr/>
          <p:nvPr/>
        </p:nvCxnSpPr>
        <p:spPr>
          <a:xfrm>
            <a:off x="7300559" y="2987712"/>
            <a:ext cx="0" cy="466788"/>
          </a:xfrm>
          <a:prstGeom prst="straightConnector1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/>
          <p:cNvCxnSpPr/>
          <p:nvPr/>
        </p:nvCxnSpPr>
        <p:spPr>
          <a:xfrm flipH="1" flipV="1">
            <a:off x="5217031" y="4437940"/>
            <a:ext cx="1407691" cy="2"/>
          </a:xfrm>
          <a:prstGeom prst="straightConnector1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/>
          <p:cNvSpPr/>
          <p:nvPr/>
        </p:nvSpPr>
        <p:spPr>
          <a:xfrm>
            <a:off x="5476130" y="4360998"/>
            <a:ext cx="962938" cy="153888"/>
          </a:xfrm>
          <a:prstGeom prst="rect">
            <a:avLst/>
          </a:prstGeom>
          <a:solidFill>
            <a:schemeClr val="bg1"/>
          </a:solidFill>
        </p:spPr>
        <p:txBody>
          <a:bodyPr wrap="none" lIns="72000" tIns="0" rIns="72000" bIns="0">
            <a:spAutoFit/>
          </a:bodyPr>
          <a:lstStyle/>
          <a:p>
            <a:pPr defTabSz="180000"/>
            <a:r>
              <a:rPr lang="en-US" altLang="ko-KR" sz="1000" dirty="0"/>
              <a:t>width : </a:t>
            </a:r>
            <a:r>
              <a:rPr lang="en-US" altLang="ko-KR" sz="1000" dirty="0" smtClean="0"/>
              <a:t>150px</a:t>
            </a:r>
            <a:endParaRPr lang="en-US" altLang="ko-KR" sz="1000" dirty="0"/>
          </a:p>
        </p:txBody>
      </p:sp>
      <p:sp>
        <p:nvSpPr>
          <p:cNvPr id="50" name="직사각형 49"/>
          <p:cNvSpPr/>
          <p:nvPr/>
        </p:nvSpPr>
        <p:spPr>
          <a:xfrm>
            <a:off x="7200066" y="3133433"/>
            <a:ext cx="795089" cy="153888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>
            <a:spAutoFit/>
          </a:bodyPr>
          <a:lstStyle/>
          <a:p>
            <a:pPr defTabSz="180000"/>
            <a:r>
              <a:rPr lang="en-US" altLang="ko-KR" sz="1000" dirty="0"/>
              <a:t>height : </a:t>
            </a:r>
            <a:r>
              <a:rPr lang="en-US" altLang="ko-KR" sz="1000" dirty="0" smtClean="0"/>
              <a:t>50px</a:t>
            </a:r>
            <a:endParaRPr lang="en-US" altLang="ko-KR" sz="1000" dirty="0"/>
          </a:p>
        </p:txBody>
      </p:sp>
      <p:cxnSp>
        <p:nvCxnSpPr>
          <p:cNvPr id="58" name="직선 연결선 57"/>
          <p:cNvCxnSpPr/>
          <p:nvPr/>
        </p:nvCxnSpPr>
        <p:spPr>
          <a:xfrm>
            <a:off x="5217031" y="3530779"/>
            <a:ext cx="0" cy="980678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/>
          <p:cNvCxnSpPr/>
          <p:nvPr/>
        </p:nvCxnSpPr>
        <p:spPr>
          <a:xfrm>
            <a:off x="6634246" y="3530779"/>
            <a:ext cx="0" cy="980678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/>
          <p:cNvCxnSpPr/>
          <p:nvPr/>
        </p:nvCxnSpPr>
        <p:spPr>
          <a:xfrm>
            <a:off x="6684793" y="2999289"/>
            <a:ext cx="875313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 73"/>
          <p:cNvCxnSpPr/>
          <p:nvPr/>
        </p:nvCxnSpPr>
        <p:spPr>
          <a:xfrm>
            <a:off x="6679550" y="3459912"/>
            <a:ext cx="875313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4242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8024" y="1794512"/>
            <a:ext cx="3234586" cy="3412992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4-13 &lt;div&gt;</a:t>
            </a:r>
            <a:r>
              <a:rPr lang="ko-KR" altLang="en-US" dirty="0"/>
              <a:t>의 박스 모델 </a:t>
            </a:r>
            <a:r>
              <a:rPr lang="ko-KR" altLang="en-US" dirty="0" smtClean="0"/>
              <a:t>보이기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45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603114" y="1477808"/>
            <a:ext cx="3968886" cy="504753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&lt;!DOCTYPE html&gt;</a:t>
            </a:r>
          </a:p>
          <a:p>
            <a:pPr defTabSz="180000"/>
            <a:r>
              <a:rPr lang="en-US" altLang="ko-KR" sz="1400" dirty="0"/>
              <a:t>&lt;html&gt;</a:t>
            </a:r>
          </a:p>
          <a:p>
            <a:pPr defTabSz="180000"/>
            <a:r>
              <a:rPr lang="en-US" altLang="ko-KR" sz="1400" dirty="0"/>
              <a:t>&lt;head&gt;&lt;title&gt;</a:t>
            </a:r>
            <a:r>
              <a:rPr lang="ko-KR" altLang="en-US" sz="1400" dirty="0"/>
              <a:t>박스 모델</a:t>
            </a:r>
            <a:r>
              <a:rPr lang="en-US" altLang="ko-KR" sz="1400" dirty="0"/>
              <a:t>&lt;/title&gt;</a:t>
            </a:r>
          </a:p>
          <a:p>
            <a:pPr defTabSz="180000"/>
            <a:r>
              <a:rPr lang="en-US" altLang="ko-KR" sz="1400" dirty="0"/>
              <a:t>&lt;style&gt;</a:t>
            </a:r>
          </a:p>
          <a:p>
            <a:pPr defTabSz="180000"/>
            <a:r>
              <a:rPr lang="en-US" altLang="ko-KR" sz="1400" dirty="0"/>
              <a:t>body </a:t>
            </a:r>
            <a:r>
              <a:rPr lang="en-US" altLang="ko-KR" sz="1400" dirty="0" smtClean="0"/>
              <a:t>{ background : </a:t>
            </a:r>
            <a:r>
              <a:rPr lang="en-US" altLang="ko-KR" sz="1400" dirty="0" err="1" smtClean="0"/>
              <a:t>ghostwhite</a:t>
            </a:r>
            <a:r>
              <a:rPr lang="en-US" altLang="ko-KR" sz="1400" dirty="0"/>
              <a:t>; }</a:t>
            </a:r>
          </a:p>
          <a:p>
            <a:pPr defTabSz="180000"/>
            <a:r>
              <a:rPr lang="en-US" altLang="ko-KR" sz="1400" dirty="0" smtClean="0"/>
              <a:t>Span </a:t>
            </a:r>
            <a:r>
              <a:rPr lang="en-US" altLang="ko-KR" sz="1400" dirty="0"/>
              <a:t>{ </a:t>
            </a:r>
            <a:r>
              <a:rPr lang="en-US" altLang="ko-KR" sz="1400" dirty="0" smtClean="0"/>
              <a:t>background : </a:t>
            </a:r>
            <a:r>
              <a:rPr lang="en-US" altLang="ko-KR" sz="1400" dirty="0" err="1" smtClean="0"/>
              <a:t>deepskyblue</a:t>
            </a:r>
            <a:r>
              <a:rPr lang="en-US" altLang="ko-KR" sz="1400" dirty="0"/>
              <a:t>; }</a:t>
            </a:r>
          </a:p>
          <a:p>
            <a:pPr defTabSz="180000"/>
            <a:r>
              <a:rPr lang="en-US" altLang="ko-KR" sz="1400" b="1" dirty="0" err="1" smtClean="0"/>
              <a:t>div.box</a:t>
            </a:r>
            <a:r>
              <a:rPr lang="en-US" altLang="ko-KR" sz="1400" b="1" dirty="0" smtClean="0"/>
              <a:t> </a:t>
            </a:r>
            <a:r>
              <a:rPr lang="en-US" altLang="ko-KR" sz="1400" b="1" dirty="0"/>
              <a:t>{</a:t>
            </a:r>
          </a:p>
          <a:p>
            <a:pPr defTabSz="180000"/>
            <a:r>
              <a:rPr lang="en-US" altLang="ko-KR" sz="1400" dirty="0" smtClean="0"/>
              <a:t>	background : yellow;</a:t>
            </a:r>
            <a:endParaRPr lang="en-US" altLang="ko-KR" sz="1400" dirty="0"/>
          </a:p>
          <a:p>
            <a:pPr defTabSz="180000"/>
            <a:r>
              <a:rPr lang="en-US" altLang="ko-KR" sz="1400" dirty="0" smtClean="0"/>
              <a:t>	border-style : </a:t>
            </a:r>
            <a:r>
              <a:rPr lang="en-US" altLang="ko-KR" sz="1400" dirty="0"/>
              <a:t>solid</a:t>
            </a:r>
            <a:r>
              <a:rPr lang="en-US" altLang="ko-KR" sz="1400" dirty="0" smtClean="0"/>
              <a:t>;</a:t>
            </a:r>
          </a:p>
          <a:p>
            <a:pPr defTabSz="180000"/>
            <a:r>
              <a:rPr lang="en-US" altLang="ko-KR" sz="1400" dirty="0" smtClean="0"/>
              <a:t> 	border-color : </a:t>
            </a:r>
            <a:r>
              <a:rPr lang="en-US" altLang="ko-KR" sz="1400" dirty="0" err="1"/>
              <a:t>p</a:t>
            </a:r>
            <a:r>
              <a:rPr lang="en-US" altLang="ko-KR" sz="1400" dirty="0" err="1" smtClean="0"/>
              <a:t>eru</a:t>
            </a:r>
            <a:r>
              <a:rPr lang="en-US" altLang="ko-KR" sz="1400" dirty="0"/>
              <a:t>; </a:t>
            </a:r>
          </a:p>
          <a:p>
            <a:pPr defTabSz="180000"/>
            <a:endParaRPr lang="ko-KR" altLang="en-US" sz="1400" dirty="0"/>
          </a:p>
          <a:p>
            <a:pPr defTabSz="180000"/>
            <a:r>
              <a:rPr lang="en-US" altLang="ko-KR" sz="1400" dirty="0" smtClean="0"/>
              <a:t>	margin : 40px;</a:t>
            </a:r>
          </a:p>
          <a:p>
            <a:pPr defTabSz="180000"/>
            <a:r>
              <a:rPr lang="en-US" altLang="ko-KR" sz="1400" dirty="0" smtClean="0"/>
              <a:t>	border-width : </a:t>
            </a:r>
            <a:r>
              <a:rPr lang="en-US" altLang="ko-KR" sz="1400" dirty="0"/>
              <a:t>3</a:t>
            </a:r>
            <a:r>
              <a:rPr lang="en-US" altLang="ko-KR" sz="1400" dirty="0" smtClean="0"/>
              <a:t>0px</a:t>
            </a:r>
            <a:r>
              <a:rPr lang="en-US" altLang="ko-KR" sz="1400" dirty="0"/>
              <a:t>; </a:t>
            </a:r>
          </a:p>
          <a:p>
            <a:pPr defTabSz="180000"/>
            <a:r>
              <a:rPr lang="en-US" altLang="ko-KR" sz="1400" dirty="0" smtClean="0"/>
              <a:t>	padding : </a:t>
            </a:r>
            <a:r>
              <a:rPr lang="en-US" altLang="ko-KR" sz="1400" dirty="0"/>
              <a:t>20px;</a:t>
            </a:r>
          </a:p>
          <a:p>
            <a:pPr defTabSz="180000"/>
            <a:r>
              <a:rPr lang="en-US" altLang="ko-KR" sz="1400" dirty="0"/>
              <a:t>}</a:t>
            </a:r>
          </a:p>
          <a:p>
            <a:pPr defTabSz="180000"/>
            <a:r>
              <a:rPr lang="en-US" altLang="ko-KR" sz="1400" dirty="0"/>
              <a:t>&lt;/style</a:t>
            </a:r>
            <a:r>
              <a:rPr lang="en-US" altLang="ko-KR" sz="1400" dirty="0" smtClean="0"/>
              <a:t>&gt;</a:t>
            </a:r>
          </a:p>
          <a:p>
            <a:pPr defTabSz="180000"/>
            <a:r>
              <a:rPr lang="en-US" altLang="ko-KR" sz="1400" dirty="0" smtClean="0"/>
              <a:t>&lt;/</a:t>
            </a:r>
            <a:r>
              <a:rPr lang="en-US" altLang="ko-KR" sz="1400" dirty="0"/>
              <a:t>head&gt;</a:t>
            </a:r>
          </a:p>
          <a:p>
            <a:pPr defTabSz="180000"/>
            <a:r>
              <a:rPr lang="en-US" altLang="ko-KR" sz="1400" dirty="0"/>
              <a:t>&lt;body&gt;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b="1" dirty="0" smtClean="0"/>
              <a:t>&lt;</a:t>
            </a:r>
            <a:r>
              <a:rPr lang="en-US" altLang="ko-KR" sz="1400" b="1" dirty="0"/>
              <a:t>div class="</a:t>
            </a:r>
            <a:r>
              <a:rPr lang="en-US" altLang="ko-KR" sz="1400" b="1" dirty="0" smtClean="0"/>
              <a:t>box"&gt;</a:t>
            </a:r>
          </a:p>
          <a:p>
            <a:pPr defTabSz="180000"/>
            <a:r>
              <a:rPr lang="en-US" altLang="ko-KR" sz="1400" b="1" dirty="0" smtClean="0"/>
              <a:t>		</a:t>
            </a:r>
            <a:r>
              <a:rPr lang="en-US" altLang="ko-KR" sz="1400" b="1" dirty="0" smtClean="0">
                <a:solidFill>
                  <a:schemeClr val="accent2">
                    <a:lumMod val="75000"/>
                  </a:schemeClr>
                </a:solidFill>
              </a:rPr>
              <a:t>&lt;span&gt;DIVDIVDIV&lt;/span&gt;</a:t>
            </a:r>
          </a:p>
          <a:p>
            <a:pPr defTabSz="180000"/>
            <a:r>
              <a:rPr lang="en-US" altLang="ko-KR" sz="1400" b="1" dirty="0" smtClean="0"/>
              <a:t>	&lt;/</a:t>
            </a:r>
            <a:r>
              <a:rPr lang="en-US" altLang="ko-KR" sz="1400" b="1" dirty="0"/>
              <a:t>div&gt;</a:t>
            </a:r>
          </a:p>
          <a:p>
            <a:pPr defTabSz="180000"/>
            <a:r>
              <a:rPr lang="en-US" altLang="ko-KR" sz="1400" dirty="0"/>
              <a:t>&lt;/body&gt;</a:t>
            </a:r>
          </a:p>
          <a:p>
            <a:pPr defTabSz="180000"/>
            <a:r>
              <a:rPr lang="en-US" altLang="ko-KR" sz="1400" dirty="0" smtClean="0"/>
              <a:t>&lt;/</a:t>
            </a:r>
            <a:r>
              <a:rPr lang="en-US" altLang="ko-KR" sz="1400" dirty="0"/>
              <a:t>html&gt;</a:t>
            </a:r>
            <a:endParaRPr lang="ko-KR" altLang="en-US" sz="1400" dirty="0"/>
          </a:p>
        </p:txBody>
      </p:sp>
      <p:sp>
        <p:nvSpPr>
          <p:cNvPr id="11" name="모서리가 둥근 사각형 설명선 10"/>
          <p:cNvSpPr/>
          <p:nvPr/>
        </p:nvSpPr>
        <p:spPr>
          <a:xfrm>
            <a:off x="3059832" y="5798288"/>
            <a:ext cx="2232248" cy="442674"/>
          </a:xfrm>
          <a:prstGeom prst="wedgeRoundRectCallout">
            <a:avLst>
              <a:gd name="adj1" fmla="val -67666"/>
              <a:gd name="adj2" fmla="val -6534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fontAlgn="base"/>
            <a:r>
              <a:rPr lang="ko-KR" altLang="en-US" sz="1000" dirty="0" err="1" smtClean="0"/>
              <a:t>콘텐츠</a:t>
            </a:r>
            <a:r>
              <a:rPr lang="ko-KR" altLang="en-US" sz="1000" dirty="0" smtClean="0"/>
              <a:t> 영역이 보이도록</a:t>
            </a:r>
            <a:endParaRPr lang="en-US" altLang="ko-KR" sz="1000" dirty="0" smtClean="0"/>
          </a:p>
          <a:p>
            <a:pPr fontAlgn="base"/>
            <a:r>
              <a:rPr lang="ko-KR" altLang="en-US" sz="1000" dirty="0" smtClean="0"/>
              <a:t>파란색 배경의 </a:t>
            </a:r>
            <a:r>
              <a:rPr lang="en-US" altLang="ko-KR" sz="1000" dirty="0" smtClean="0"/>
              <a:t>&lt;span&gt; </a:t>
            </a:r>
            <a:r>
              <a:rPr lang="ko-KR" altLang="en-US" sz="1000" dirty="0" smtClean="0"/>
              <a:t>태그 삽입</a:t>
            </a:r>
            <a:endParaRPr lang="ko-KR" altLang="en-US" sz="1000" dirty="0"/>
          </a:p>
        </p:txBody>
      </p:sp>
      <p:cxnSp>
        <p:nvCxnSpPr>
          <p:cNvPr id="7" name="직선 화살표 연결선 6"/>
          <p:cNvCxnSpPr/>
          <p:nvPr/>
        </p:nvCxnSpPr>
        <p:spPr>
          <a:xfrm>
            <a:off x="7448021" y="3335296"/>
            <a:ext cx="568859" cy="0"/>
          </a:xfrm>
          <a:prstGeom prst="straightConnector1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7045797" y="2990925"/>
            <a:ext cx="101662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80000"/>
            <a:r>
              <a:rPr lang="en-US" altLang="ko-KR" sz="1000" dirty="0"/>
              <a:t>margin : </a:t>
            </a:r>
            <a:r>
              <a:rPr lang="en-US" altLang="ko-KR" sz="1000" dirty="0" smtClean="0"/>
              <a:t>40px</a:t>
            </a:r>
            <a:endParaRPr lang="en-US" altLang="ko-KR" sz="1000" dirty="0"/>
          </a:p>
        </p:txBody>
      </p:sp>
      <p:cxnSp>
        <p:nvCxnSpPr>
          <p:cNvPr id="9" name="직선 화살표 연결선 8"/>
          <p:cNvCxnSpPr/>
          <p:nvPr/>
        </p:nvCxnSpPr>
        <p:spPr>
          <a:xfrm>
            <a:off x="6256117" y="2853835"/>
            <a:ext cx="1" cy="275155"/>
          </a:xfrm>
          <a:prstGeom prst="straightConnector1">
            <a:avLst/>
          </a:prstGeom>
          <a:ln w="9525">
            <a:solidFill>
              <a:schemeClr val="bg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/>
          <p:nvPr/>
        </p:nvCxnSpPr>
        <p:spPr>
          <a:xfrm flipH="1">
            <a:off x="5703382" y="3911360"/>
            <a:ext cx="265841" cy="0"/>
          </a:xfrm>
          <a:prstGeom prst="straightConnector1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5324928" y="4773875"/>
            <a:ext cx="1090363" cy="246221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defTabSz="180000"/>
            <a:r>
              <a:rPr lang="en-US" altLang="ko-KR" sz="1000" dirty="0" smtClean="0"/>
              <a:t>padding </a:t>
            </a:r>
            <a:r>
              <a:rPr lang="en-US" altLang="ko-KR" sz="1000" dirty="0"/>
              <a:t>: </a:t>
            </a:r>
            <a:r>
              <a:rPr lang="en-US" altLang="ko-KR" sz="1000" dirty="0" smtClean="0"/>
              <a:t>20px</a:t>
            </a:r>
            <a:endParaRPr lang="en-US" altLang="ko-KR" sz="1000" dirty="0"/>
          </a:p>
        </p:txBody>
      </p:sp>
      <p:cxnSp>
        <p:nvCxnSpPr>
          <p:cNvPr id="25" name="직선 화살표 연결선 24"/>
          <p:cNvCxnSpPr/>
          <p:nvPr/>
        </p:nvCxnSpPr>
        <p:spPr>
          <a:xfrm>
            <a:off x="7100110" y="4127384"/>
            <a:ext cx="360040" cy="0"/>
          </a:xfrm>
          <a:prstGeom prst="straightConnector1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/>
          <p:cNvSpPr/>
          <p:nvPr/>
        </p:nvSpPr>
        <p:spPr>
          <a:xfrm>
            <a:off x="6916885" y="4703448"/>
            <a:ext cx="97013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80000"/>
            <a:r>
              <a:rPr lang="en-US" altLang="ko-KR" sz="1000" dirty="0" smtClean="0"/>
              <a:t>border </a:t>
            </a:r>
            <a:r>
              <a:rPr lang="en-US" altLang="ko-KR" sz="1000" dirty="0"/>
              <a:t>: </a:t>
            </a:r>
            <a:r>
              <a:rPr lang="en-US" altLang="ko-KR" sz="1000" dirty="0" smtClean="0"/>
              <a:t>30px</a:t>
            </a:r>
            <a:endParaRPr lang="en-US" altLang="ko-KR" sz="1000" dirty="0"/>
          </a:p>
        </p:txBody>
      </p:sp>
      <p:sp>
        <p:nvSpPr>
          <p:cNvPr id="50" name="자유형 49"/>
          <p:cNvSpPr/>
          <p:nvPr/>
        </p:nvSpPr>
        <p:spPr>
          <a:xfrm>
            <a:off x="5595234" y="3910549"/>
            <a:ext cx="235600" cy="919625"/>
          </a:xfrm>
          <a:custGeom>
            <a:avLst/>
            <a:gdLst>
              <a:gd name="connsiteX0" fmla="*/ 0 w 235600"/>
              <a:gd name="connsiteY0" fmla="*/ 919625 h 919625"/>
              <a:gd name="connsiteX1" fmla="*/ 198555 w 235600"/>
              <a:gd name="connsiteY1" fmla="*/ 444137 h 919625"/>
              <a:gd name="connsiteX2" fmla="*/ 235131 w 235600"/>
              <a:gd name="connsiteY2" fmla="*/ 0 h 919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5600" h="919625">
                <a:moveTo>
                  <a:pt x="0" y="919625"/>
                </a:moveTo>
                <a:cubicBezTo>
                  <a:pt x="79683" y="758516"/>
                  <a:pt x="159367" y="597408"/>
                  <a:pt x="198555" y="444137"/>
                </a:cubicBezTo>
                <a:cubicBezTo>
                  <a:pt x="237743" y="290866"/>
                  <a:pt x="236437" y="145433"/>
                  <a:pt x="235131" y="0"/>
                </a:cubicBezTo>
              </a:path>
            </a:pathLst>
          </a:custGeom>
          <a:noFill/>
          <a:ln w="1270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자유형 50"/>
          <p:cNvSpPr/>
          <p:nvPr/>
        </p:nvSpPr>
        <p:spPr>
          <a:xfrm>
            <a:off x="7260978" y="4114329"/>
            <a:ext cx="5225" cy="600892"/>
          </a:xfrm>
          <a:custGeom>
            <a:avLst/>
            <a:gdLst>
              <a:gd name="connsiteX0" fmla="*/ 0 w 5225"/>
              <a:gd name="connsiteY0" fmla="*/ 600892 h 600892"/>
              <a:gd name="connsiteX1" fmla="*/ 5225 w 5225"/>
              <a:gd name="connsiteY1" fmla="*/ 0 h 600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225" h="600892">
                <a:moveTo>
                  <a:pt x="0" y="600892"/>
                </a:moveTo>
                <a:cubicBezTo>
                  <a:pt x="1742" y="400595"/>
                  <a:pt x="3483" y="200297"/>
                  <a:pt x="5225" y="0"/>
                </a:cubicBezTo>
              </a:path>
            </a:pathLst>
          </a:custGeom>
          <a:noFill/>
          <a:ln w="1270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9991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박스 모델의 색</a:t>
            </a:r>
            <a:r>
              <a:rPr lang="en-US" altLang="ko-KR" dirty="0" smtClean="0"/>
              <a:t>, </a:t>
            </a:r>
            <a:r>
              <a:rPr lang="ko-KR" altLang="en-US" dirty="0" smtClean="0"/>
              <a:t>테두리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단축프로퍼티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46</a:t>
            </a:fld>
            <a:endParaRPr lang="ko-KR" altLang="en-US" dirty="0"/>
          </a:p>
        </p:txBody>
      </p:sp>
      <p:grpSp>
        <p:nvGrpSpPr>
          <p:cNvPr id="11" name="그룹 10"/>
          <p:cNvGrpSpPr/>
          <p:nvPr/>
        </p:nvGrpSpPr>
        <p:grpSpPr>
          <a:xfrm>
            <a:off x="1078933" y="3460174"/>
            <a:ext cx="6375674" cy="1841034"/>
            <a:chOff x="974600" y="2635488"/>
            <a:chExt cx="6197746" cy="1841034"/>
          </a:xfrm>
        </p:grpSpPr>
        <p:pic>
          <p:nvPicPr>
            <p:cNvPr id="1029" name="Picture 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6693" y="3076923"/>
              <a:ext cx="1525653" cy="760700"/>
            </a:xfrm>
            <a:prstGeom prst="rect">
              <a:avLst/>
            </a:prstGeom>
            <a:noFill/>
            <a:ln w="9525">
              <a:solidFill>
                <a:schemeClr val="accent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24" name="모서리가 둥근 직사각형 23"/>
            <p:cNvSpPr/>
            <p:nvPr/>
          </p:nvSpPr>
          <p:spPr>
            <a:xfrm>
              <a:off x="985784" y="2902169"/>
              <a:ext cx="4290187" cy="1035308"/>
            </a:xfrm>
            <a:prstGeom prst="roundRect">
              <a:avLst>
                <a:gd name="adj" fmla="val 4800"/>
              </a:avLst>
            </a:prstGeom>
            <a:solidFill>
              <a:schemeClr val="accent2">
                <a:lumMod val="20000"/>
                <a:lumOff val="80000"/>
              </a:schemeClr>
            </a:solidFill>
          </p:spPr>
          <p:txBody>
            <a:bodyPr wrap="square" lIns="36000" rIns="36000">
              <a:spAutoFit/>
            </a:bodyPr>
            <a:lstStyle/>
            <a:p>
              <a:pPr defTabSz="180000" fontAlgn="base" latinLnBrk="0"/>
              <a:r>
                <a:rPr lang="en-US" altLang="ko-KR" sz="1200" dirty="0"/>
                <a:t>p { </a:t>
              </a:r>
            </a:p>
            <a:p>
              <a:pPr defTabSz="180000" fontAlgn="base" latinLnBrk="0"/>
              <a:r>
                <a:rPr lang="en-US" altLang="ko-KR" sz="1200" dirty="0"/>
                <a:t>	</a:t>
              </a:r>
              <a:r>
                <a:rPr lang="en-US" altLang="ko-KR" sz="1200" b="1" dirty="0" smtClean="0"/>
                <a:t>border-left-width</a:t>
              </a:r>
              <a:r>
                <a:rPr lang="en-US" altLang="ko-KR" sz="1200" dirty="0" smtClean="0"/>
                <a:t> : </a:t>
              </a:r>
              <a:r>
                <a:rPr lang="en-US" altLang="ko-KR" sz="1200" dirty="0"/>
                <a:t>3px; </a:t>
              </a:r>
              <a:r>
                <a:rPr lang="en-US" altLang="ko-KR" sz="1200" dirty="0" smtClean="0"/>
                <a:t>	/* </a:t>
              </a:r>
              <a:r>
                <a:rPr lang="ko-KR" altLang="en-US" sz="1200" dirty="0" smtClean="0"/>
                <a:t>테두리 </a:t>
              </a:r>
              <a:r>
                <a:rPr lang="ko-KR" altLang="en-US" sz="1200" dirty="0"/>
                <a:t>왼쪽 두께 </a:t>
              </a:r>
              <a:r>
                <a:rPr lang="en-US" altLang="ko-KR" sz="1200" dirty="0"/>
                <a:t>3</a:t>
              </a:r>
              <a:r>
                <a:rPr lang="ko-KR" altLang="en-US" sz="1200" dirty="0"/>
                <a:t>픽셀 *</a:t>
              </a:r>
              <a:r>
                <a:rPr lang="en-US" altLang="ko-KR" sz="1200" dirty="0"/>
                <a:t>/</a:t>
              </a:r>
              <a:endParaRPr lang="ko-KR" altLang="en-US" sz="1200" dirty="0"/>
            </a:p>
            <a:p>
              <a:pPr defTabSz="180000" fontAlgn="base" latinLnBrk="0"/>
              <a:r>
                <a:rPr lang="ko-KR" altLang="en-US" sz="1200" dirty="0"/>
                <a:t>	</a:t>
              </a:r>
              <a:r>
                <a:rPr lang="en-US" altLang="ko-KR" sz="1200" dirty="0" smtClean="0"/>
                <a:t>border-left-style : </a:t>
              </a:r>
              <a:r>
                <a:rPr lang="en-US" altLang="ko-KR" sz="1200" dirty="0"/>
                <a:t>dotted; </a:t>
              </a:r>
              <a:r>
                <a:rPr lang="en-US" altLang="ko-KR" sz="1200" dirty="0" smtClean="0"/>
                <a:t>	/* </a:t>
              </a:r>
              <a:r>
                <a:rPr lang="ko-KR" altLang="en-US" sz="1200" dirty="0"/>
                <a:t>테두리 </a:t>
              </a:r>
              <a:r>
                <a:rPr lang="ko-KR" altLang="en-US" sz="1200" dirty="0" smtClean="0"/>
                <a:t>왼쪽 선 </a:t>
              </a:r>
              <a:r>
                <a:rPr lang="ko-KR" altLang="en-US" sz="1200" dirty="0"/>
                <a:t>점선 *</a:t>
              </a:r>
              <a:r>
                <a:rPr lang="en-US" altLang="ko-KR" sz="1200" dirty="0"/>
                <a:t>/</a:t>
              </a:r>
              <a:endParaRPr lang="ko-KR" altLang="en-US" sz="1200" dirty="0"/>
            </a:p>
            <a:p>
              <a:pPr defTabSz="180000" fontAlgn="base" latinLnBrk="0"/>
              <a:r>
                <a:rPr lang="ko-KR" altLang="en-US" sz="1200" dirty="0"/>
                <a:t>	</a:t>
              </a:r>
              <a:r>
                <a:rPr lang="en-US" altLang="ko-KR" sz="1200" dirty="0" smtClean="0"/>
                <a:t>border-left-color : </a:t>
              </a:r>
              <a:r>
                <a:rPr lang="en-US" altLang="ko-KR" sz="1200" dirty="0"/>
                <a:t>blue; </a:t>
              </a:r>
              <a:r>
                <a:rPr lang="en-US" altLang="ko-KR" sz="1200" dirty="0" smtClean="0"/>
                <a:t>	/* </a:t>
              </a:r>
              <a:r>
                <a:rPr lang="ko-KR" altLang="en-US" sz="1200" dirty="0"/>
                <a:t>테두리 왼쪽 </a:t>
              </a:r>
              <a:r>
                <a:rPr lang="ko-KR" altLang="en-US" sz="1200" dirty="0" smtClean="0"/>
                <a:t>선 색 </a:t>
              </a:r>
              <a:r>
                <a:rPr lang="en-US" altLang="ko-KR" sz="1200" dirty="0"/>
                <a:t>blue */</a:t>
              </a:r>
            </a:p>
            <a:p>
              <a:pPr defTabSz="180000" fontAlgn="base" latinLnBrk="0"/>
              <a:r>
                <a:rPr lang="en-US" altLang="ko-KR" sz="1200" dirty="0"/>
                <a:t>} 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007091" y="2635488"/>
              <a:ext cx="90120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smtClean="0">
                  <a:solidFill>
                    <a:srgbClr val="C00000"/>
                  </a:solidFill>
                </a:rPr>
                <a:t>CSS </a:t>
              </a:r>
              <a:r>
                <a:rPr lang="ko-KR" altLang="en-US" sz="1100" dirty="0" smtClean="0">
                  <a:solidFill>
                    <a:srgbClr val="C00000"/>
                  </a:solidFill>
                </a:rPr>
                <a:t>스타일</a:t>
              </a:r>
              <a:endParaRPr lang="ko-KR" altLang="en-US" sz="1100" dirty="0">
                <a:solidFill>
                  <a:srgbClr val="C00000"/>
                </a:solidFill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979408" y="3929876"/>
              <a:ext cx="89159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smtClean="0">
                  <a:solidFill>
                    <a:srgbClr val="C00000"/>
                  </a:solidFill>
                </a:rPr>
                <a:t>HTML </a:t>
              </a:r>
              <a:r>
                <a:rPr lang="ko-KR" altLang="en-US" sz="1100" dirty="0" smtClean="0">
                  <a:solidFill>
                    <a:srgbClr val="C00000"/>
                  </a:solidFill>
                </a:rPr>
                <a:t>코드</a:t>
              </a:r>
              <a:endParaRPr lang="ko-KR" altLang="en-US" sz="1100" dirty="0">
                <a:solidFill>
                  <a:srgbClr val="C00000"/>
                </a:solidFill>
              </a:endParaRPr>
            </a:p>
          </p:txBody>
        </p:sp>
        <p:sp>
          <p:nvSpPr>
            <p:cNvPr id="27" name="모서리가 둥근 직사각형 26"/>
            <p:cNvSpPr/>
            <p:nvPr/>
          </p:nvSpPr>
          <p:spPr>
            <a:xfrm>
              <a:off x="974600" y="4191486"/>
              <a:ext cx="4312554" cy="285036"/>
            </a:xfrm>
            <a:prstGeom prst="roundRect">
              <a:avLst>
                <a:gd name="adj" fmla="val 5616"/>
              </a:avLst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 lIns="36000" rIns="36000">
              <a:spAutoFit/>
            </a:bodyPr>
            <a:lstStyle/>
            <a:p>
              <a:pPr defTabSz="180000"/>
              <a:r>
                <a:rPr lang="en-US" altLang="ko-KR" sz="1200" dirty="0" smtClean="0"/>
                <a:t>&lt;p&gt;</a:t>
              </a:r>
              <a:r>
                <a:rPr lang="ko-KR" altLang="en-US" sz="1200" dirty="0" smtClean="0"/>
                <a:t>박스모델</a:t>
              </a:r>
              <a:r>
                <a:rPr lang="en-US" altLang="ko-KR" sz="1200" dirty="0" smtClean="0"/>
                <a:t>&lt;/p&gt;</a:t>
              </a:r>
              <a:endParaRPr lang="ko-KR" altLang="en-US" sz="1200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1078933" y="2636912"/>
            <a:ext cx="89159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>
                <a:solidFill>
                  <a:srgbClr val="C00000"/>
                </a:solidFill>
              </a:rPr>
              <a:t>HTML </a:t>
            </a:r>
            <a:r>
              <a:rPr lang="ko-KR" altLang="en-US" sz="1100" dirty="0" smtClean="0">
                <a:solidFill>
                  <a:srgbClr val="C00000"/>
                </a:solidFill>
              </a:rPr>
              <a:t>코드</a:t>
            </a:r>
            <a:endParaRPr lang="ko-KR" altLang="en-US" sz="1100" dirty="0">
              <a:solidFill>
                <a:srgbClr val="C00000"/>
              </a:solidFill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1114257" y="1594414"/>
            <a:ext cx="4429172" cy="1035308"/>
          </a:xfrm>
          <a:prstGeom prst="roundRect">
            <a:avLst>
              <a:gd name="adj" fmla="val 4800"/>
            </a:avLst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lIns="36000" rIns="36000">
            <a:spAutoFit/>
          </a:bodyPr>
          <a:lstStyle/>
          <a:p>
            <a:pPr defTabSz="180000" fontAlgn="base" latinLnBrk="0"/>
            <a:r>
              <a:rPr lang="en-US" altLang="ko-KR" sz="1200" dirty="0"/>
              <a:t>p { </a:t>
            </a:r>
            <a:endParaRPr lang="ko-KR" altLang="en-US" sz="1200" dirty="0"/>
          </a:p>
          <a:p>
            <a:pPr defTabSz="180000" fontAlgn="base" latinLnBrk="0"/>
            <a:r>
              <a:rPr lang="ko-KR" altLang="en-US" sz="1200" dirty="0"/>
              <a:t>	</a:t>
            </a:r>
            <a:r>
              <a:rPr lang="en-US" altLang="ko-KR" sz="1200" dirty="0"/>
              <a:t>border-width : </a:t>
            </a:r>
            <a:r>
              <a:rPr lang="en-US" altLang="ko-KR" sz="1200" b="1" dirty="0"/>
              <a:t>3px</a:t>
            </a:r>
            <a:r>
              <a:rPr lang="en-US" altLang="ko-KR" sz="1200" dirty="0"/>
              <a:t>; 		</a:t>
            </a:r>
            <a:r>
              <a:rPr lang="en-US" altLang="ko-KR" sz="1200" dirty="0" smtClean="0"/>
              <a:t>	/* </a:t>
            </a:r>
            <a:r>
              <a:rPr lang="ko-KR" altLang="en-US" sz="1200" dirty="0"/>
              <a:t>테두리 </a:t>
            </a:r>
            <a:r>
              <a:rPr lang="ko-KR" altLang="en-US" sz="1200" dirty="0" smtClean="0"/>
              <a:t>두께 </a:t>
            </a:r>
            <a:r>
              <a:rPr lang="en-US" altLang="ko-KR" sz="1200" dirty="0"/>
              <a:t>3</a:t>
            </a:r>
            <a:r>
              <a:rPr lang="ko-KR" altLang="en-US" sz="1200" dirty="0"/>
              <a:t>픽셀 *</a:t>
            </a:r>
            <a:r>
              <a:rPr lang="en-US" altLang="ko-KR" sz="1200" dirty="0"/>
              <a:t>/</a:t>
            </a:r>
            <a:endParaRPr lang="ko-KR" altLang="en-US" sz="1200" dirty="0"/>
          </a:p>
          <a:p>
            <a:pPr defTabSz="180000" fontAlgn="base" latinLnBrk="0"/>
            <a:r>
              <a:rPr lang="ko-KR" altLang="en-US" sz="1200" dirty="0"/>
              <a:t>	</a:t>
            </a:r>
            <a:r>
              <a:rPr lang="en-US" altLang="ko-KR" sz="1200" dirty="0"/>
              <a:t>border-style : </a:t>
            </a:r>
            <a:r>
              <a:rPr lang="en-US" altLang="ko-KR" sz="1200" b="1" dirty="0"/>
              <a:t>dotted</a:t>
            </a:r>
            <a:r>
              <a:rPr lang="en-US" altLang="ko-KR" sz="1200" dirty="0"/>
              <a:t>; 	</a:t>
            </a:r>
            <a:r>
              <a:rPr lang="en-US" altLang="ko-KR" sz="1200" dirty="0" smtClean="0"/>
              <a:t>	/* </a:t>
            </a:r>
            <a:r>
              <a:rPr lang="ko-KR" altLang="en-US" sz="1200" dirty="0"/>
              <a:t>테두리 </a:t>
            </a:r>
            <a:r>
              <a:rPr lang="ko-KR" altLang="en-US" sz="1200" dirty="0" smtClean="0"/>
              <a:t>점선 </a:t>
            </a:r>
            <a:r>
              <a:rPr lang="ko-KR" altLang="en-US" sz="1200" dirty="0"/>
              <a:t>*</a:t>
            </a:r>
            <a:r>
              <a:rPr lang="en-US" altLang="ko-KR" sz="1200" dirty="0"/>
              <a:t>/</a:t>
            </a:r>
            <a:endParaRPr lang="ko-KR" altLang="en-US" sz="1200" dirty="0"/>
          </a:p>
          <a:p>
            <a:pPr defTabSz="180000" fontAlgn="base" latinLnBrk="0"/>
            <a:r>
              <a:rPr lang="ko-KR" altLang="en-US" sz="1200" dirty="0"/>
              <a:t>	</a:t>
            </a:r>
            <a:r>
              <a:rPr lang="en-US" altLang="ko-KR" sz="1200" dirty="0"/>
              <a:t>border-color : </a:t>
            </a:r>
            <a:r>
              <a:rPr lang="en-US" altLang="ko-KR" sz="1200" b="1" dirty="0"/>
              <a:t>blue</a:t>
            </a:r>
            <a:r>
              <a:rPr lang="en-US" altLang="ko-KR" sz="1200" dirty="0"/>
              <a:t>; 		</a:t>
            </a:r>
            <a:r>
              <a:rPr lang="en-US" altLang="ko-KR" sz="1200" dirty="0" smtClean="0"/>
              <a:t>	/* </a:t>
            </a:r>
            <a:r>
              <a:rPr lang="ko-KR" altLang="en-US" sz="1200" dirty="0"/>
              <a:t>테두리 </a:t>
            </a:r>
            <a:r>
              <a:rPr lang="en-US" altLang="ko-KR" sz="1200" dirty="0" smtClean="0"/>
              <a:t>blue </a:t>
            </a:r>
            <a:r>
              <a:rPr lang="ko-KR" altLang="en-US" sz="1200" dirty="0"/>
              <a:t>색 *</a:t>
            </a:r>
            <a:r>
              <a:rPr lang="en-US" altLang="ko-KR" sz="1200" dirty="0"/>
              <a:t>/</a:t>
            </a:r>
            <a:endParaRPr lang="ko-KR" altLang="en-US" sz="1200" dirty="0"/>
          </a:p>
          <a:p>
            <a:pPr defTabSz="180000" fontAlgn="base" latinLnBrk="0"/>
            <a:r>
              <a:rPr lang="en-US" altLang="ko-KR" sz="1200" dirty="0"/>
              <a:t>} </a:t>
            </a:r>
            <a:endParaRPr lang="ko-KR" altLang="en-US" sz="1200" dirty="0"/>
          </a:p>
        </p:txBody>
      </p:sp>
      <p:sp>
        <p:nvSpPr>
          <p:cNvPr id="22" name="TextBox 21"/>
          <p:cNvSpPr txBox="1"/>
          <p:nvPr/>
        </p:nvSpPr>
        <p:spPr>
          <a:xfrm>
            <a:off x="1130817" y="1351710"/>
            <a:ext cx="90120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>
                <a:solidFill>
                  <a:srgbClr val="C00000"/>
                </a:solidFill>
              </a:rPr>
              <a:t>CSS </a:t>
            </a:r>
            <a:r>
              <a:rPr lang="ko-KR" altLang="en-US" sz="1100" dirty="0" smtClean="0">
                <a:solidFill>
                  <a:srgbClr val="C00000"/>
                </a:solidFill>
              </a:rPr>
              <a:t>스타일</a:t>
            </a:r>
            <a:endParaRPr lang="ko-KR" altLang="en-US" sz="1100" dirty="0">
              <a:solidFill>
                <a:srgbClr val="C00000"/>
              </a:solidFill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1088885" y="2893730"/>
            <a:ext cx="4417349" cy="285036"/>
          </a:xfrm>
          <a:prstGeom prst="roundRect">
            <a:avLst>
              <a:gd name="adj" fmla="val 5616"/>
            </a:avLst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lIns="36000" rIns="36000">
            <a:spAutoFit/>
          </a:bodyPr>
          <a:lstStyle/>
          <a:p>
            <a:pPr defTabSz="180000"/>
            <a:r>
              <a:rPr lang="en-US" altLang="ko-KR" sz="1200" dirty="0" smtClean="0"/>
              <a:t>&lt;p&gt;</a:t>
            </a:r>
            <a:r>
              <a:rPr lang="ko-KR" altLang="en-US" sz="1200" dirty="0" smtClean="0"/>
              <a:t>박스모델</a:t>
            </a:r>
            <a:r>
              <a:rPr lang="en-US" altLang="ko-KR" sz="1200" dirty="0" smtClean="0"/>
              <a:t>&lt;/p&gt;</a:t>
            </a:r>
            <a:endParaRPr lang="ko-KR" altLang="en-US" sz="1200" dirty="0"/>
          </a:p>
        </p:txBody>
      </p:sp>
      <p:grpSp>
        <p:nvGrpSpPr>
          <p:cNvPr id="12" name="그룹 11"/>
          <p:cNvGrpSpPr/>
          <p:nvPr/>
        </p:nvGrpSpPr>
        <p:grpSpPr>
          <a:xfrm>
            <a:off x="5780336" y="1705172"/>
            <a:ext cx="1816000" cy="813792"/>
            <a:chOff x="5012287" y="620768"/>
            <a:chExt cx="1584176" cy="813792"/>
          </a:xfrm>
        </p:grpSpPr>
        <p:grpSp>
          <p:nvGrpSpPr>
            <p:cNvPr id="6" name="그룹 5"/>
            <p:cNvGrpSpPr/>
            <p:nvPr/>
          </p:nvGrpSpPr>
          <p:grpSpPr>
            <a:xfrm>
              <a:off x="5122370" y="740518"/>
              <a:ext cx="1352153" cy="609600"/>
              <a:chOff x="303433" y="3124200"/>
              <a:chExt cx="1352153" cy="609600"/>
            </a:xfrm>
          </p:grpSpPr>
          <p:pic>
            <p:nvPicPr>
              <p:cNvPr id="1031" name="Picture 7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3433" y="3124200"/>
                <a:ext cx="1219200" cy="6096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032" name="Picture 8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55561" y="3142942"/>
                <a:ext cx="200025" cy="5619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8" name="직사각형 7"/>
            <p:cNvSpPr/>
            <p:nvPr/>
          </p:nvSpPr>
          <p:spPr>
            <a:xfrm>
              <a:off x="5012287" y="620768"/>
              <a:ext cx="1584176" cy="813792"/>
            </a:xfrm>
            <a:prstGeom prst="rect">
              <a:avLst/>
            </a:prstGeom>
            <a:noFill/>
            <a:ln w="95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9" name="모서리가 둥근 직사각형 28"/>
          <p:cNvSpPr/>
          <p:nvPr/>
        </p:nvSpPr>
        <p:spPr>
          <a:xfrm>
            <a:off x="1078933" y="5738728"/>
            <a:ext cx="4429169" cy="658832"/>
          </a:xfrm>
          <a:prstGeom prst="roundRect">
            <a:avLst>
              <a:gd name="adj" fmla="val 4800"/>
            </a:avLst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lIns="36000" rIns="36000">
            <a:spAutoFit/>
          </a:bodyPr>
          <a:lstStyle/>
          <a:p>
            <a:pPr defTabSz="180000" fontAlgn="base" latinLnBrk="0"/>
            <a:r>
              <a:rPr lang="en-US" altLang="ko-KR" sz="1200" dirty="0"/>
              <a:t>p </a:t>
            </a:r>
            <a:r>
              <a:rPr lang="en-US" altLang="ko-KR" sz="1200" dirty="0" smtClean="0"/>
              <a:t>{</a:t>
            </a:r>
          </a:p>
          <a:p>
            <a:pPr defTabSz="180000" fontAlgn="base" latinLnBrk="0"/>
            <a:r>
              <a:rPr lang="ko-KR" altLang="en-US" sz="1200" dirty="0"/>
              <a:t>	</a:t>
            </a:r>
            <a:r>
              <a:rPr lang="en-US" altLang="ko-KR" sz="1200" b="1" dirty="0" smtClean="0"/>
              <a:t>border : </a:t>
            </a:r>
            <a:r>
              <a:rPr lang="en-US" altLang="ko-KR" sz="1200" b="1" dirty="0"/>
              <a:t>3px dotted blue; </a:t>
            </a:r>
            <a:r>
              <a:rPr lang="en-US" altLang="ko-KR" sz="1200" dirty="0"/>
              <a:t>/* </a:t>
            </a:r>
            <a:r>
              <a:rPr lang="en-US" altLang="ko-KR" sz="1200" dirty="0" smtClean="0"/>
              <a:t>3</a:t>
            </a:r>
            <a:r>
              <a:rPr lang="ko-KR" altLang="en-US" sz="1200" dirty="0"/>
              <a:t>픽셀</a:t>
            </a:r>
            <a:r>
              <a:rPr lang="en-US" altLang="ko-KR" sz="1200" dirty="0"/>
              <a:t> </a:t>
            </a:r>
            <a:r>
              <a:rPr lang="ko-KR" altLang="en-US" sz="1200" dirty="0" smtClean="0"/>
              <a:t>파란 점선 </a:t>
            </a:r>
            <a:r>
              <a:rPr lang="ko-KR" altLang="en-US" sz="1200" dirty="0"/>
              <a:t>테두리 </a:t>
            </a:r>
            <a:r>
              <a:rPr lang="en-US" altLang="ko-KR" sz="1200" dirty="0" smtClean="0"/>
              <a:t>*/</a:t>
            </a:r>
            <a:endParaRPr lang="en-US" altLang="ko-KR" sz="1200" b="1" dirty="0" smtClean="0"/>
          </a:p>
          <a:p>
            <a:pPr defTabSz="180000" fontAlgn="base" latinLnBrk="0"/>
            <a:r>
              <a:rPr lang="en-US" altLang="ko-KR" sz="1200" dirty="0" smtClean="0"/>
              <a:t>} </a:t>
            </a:r>
            <a:endParaRPr lang="ko-KR" altLang="en-US" sz="1200" dirty="0"/>
          </a:p>
        </p:txBody>
      </p:sp>
      <p:grpSp>
        <p:nvGrpSpPr>
          <p:cNvPr id="34" name="그룹 33"/>
          <p:cNvGrpSpPr/>
          <p:nvPr/>
        </p:nvGrpSpPr>
        <p:grpSpPr>
          <a:xfrm>
            <a:off x="5755060" y="5661248"/>
            <a:ext cx="1841275" cy="813792"/>
            <a:chOff x="5608446" y="620768"/>
            <a:chExt cx="1584176" cy="813792"/>
          </a:xfrm>
        </p:grpSpPr>
        <p:grpSp>
          <p:nvGrpSpPr>
            <p:cNvPr id="35" name="그룹 34"/>
            <p:cNvGrpSpPr/>
            <p:nvPr/>
          </p:nvGrpSpPr>
          <p:grpSpPr>
            <a:xfrm>
              <a:off x="5718529" y="740518"/>
              <a:ext cx="1352153" cy="609600"/>
              <a:chOff x="899592" y="3124200"/>
              <a:chExt cx="1352153" cy="609600"/>
            </a:xfrm>
          </p:grpSpPr>
          <p:pic>
            <p:nvPicPr>
              <p:cNvPr id="37" name="Picture 7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9592" y="3124200"/>
                <a:ext cx="1219200" cy="6096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8" name="Picture 8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051720" y="3142942"/>
                <a:ext cx="200025" cy="5619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36" name="직사각형 35"/>
            <p:cNvSpPr/>
            <p:nvPr/>
          </p:nvSpPr>
          <p:spPr>
            <a:xfrm>
              <a:off x="5608446" y="620768"/>
              <a:ext cx="1584176" cy="813792"/>
            </a:xfrm>
            <a:prstGeom prst="rect">
              <a:avLst/>
            </a:prstGeom>
            <a:noFill/>
            <a:ln w="95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009906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1231" y="1640247"/>
            <a:ext cx="2414327" cy="3587486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4-14 </a:t>
            </a:r>
            <a:r>
              <a:rPr lang="ko-KR" altLang="en-US" dirty="0"/>
              <a:t>박스 모델 </a:t>
            </a:r>
            <a:r>
              <a:rPr lang="ko-KR" altLang="en-US" dirty="0" smtClean="0"/>
              <a:t>활용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47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582395" y="1484784"/>
            <a:ext cx="4439019" cy="461664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&lt;!DOCTYPE html&gt;</a:t>
            </a:r>
          </a:p>
          <a:p>
            <a:pPr defTabSz="180000"/>
            <a:r>
              <a:rPr lang="en-US" altLang="ko-KR" sz="1400" dirty="0"/>
              <a:t>&lt;html&gt;</a:t>
            </a:r>
          </a:p>
          <a:p>
            <a:pPr defTabSz="180000"/>
            <a:r>
              <a:rPr lang="en-US" altLang="ko-KR" sz="1400" dirty="0"/>
              <a:t>&lt;head&gt;&lt;title&gt;</a:t>
            </a:r>
            <a:r>
              <a:rPr lang="ko-KR" altLang="en-US" sz="1400" dirty="0"/>
              <a:t>박스 모델</a:t>
            </a:r>
            <a:r>
              <a:rPr lang="en-US" altLang="ko-KR" sz="1400" dirty="0"/>
              <a:t>&lt;/title&gt;</a:t>
            </a:r>
          </a:p>
          <a:p>
            <a:pPr defTabSz="180000"/>
            <a:r>
              <a:rPr lang="en-US" altLang="ko-KR" sz="1400" dirty="0"/>
              <a:t>&lt;style&gt;</a:t>
            </a:r>
          </a:p>
          <a:p>
            <a:pPr defTabSz="180000"/>
            <a:r>
              <a:rPr lang="en-US" altLang="ko-KR" sz="1400" b="1" dirty="0" smtClean="0"/>
              <a:t>div </a:t>
            </a:r>
            <a:r>
              <a:rPr lang="en-US" altLang="ko-KR" sz="1400" b="1" dirty="0"/>
              <a:t>{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b="1" dirty="0" smtClean="0"/>
              <a:t>background : </a:t>
            </a:r>
            <a:r>
              <a:rPr lang="en-US" altLang="ko-KR" sz="1400" b="1" dirty="0"/>
              <a:t>yellow;</a:t>
            </a:r>
          </a:p>
          <a:p>
            <a:pPr defTabSz="180000"/>
            <a:r>
              <a:rPr lang="en-US" altLang="ko-KR" sz="1400" b="1" dirty="0" smtClean="0"/>
              <a:t>	padding : </a:t>
            </a:r>
            <a:r>
              <a:rPr lang="en-US" altLang="ko-KR" sz="1400" b="1" dirty="0"/>
              <a:t>20px;</a:t>
            </a:r>
          </a:p>
          <a:p>
            <a:pPr defTabSz="180000"/>
            <a:r>
              <a:rPr lang="en-US" altLang="ko-KR" sz="1400" b="1" dirty="0" smtClean="0"/>
              <a:t>	border : </a:t>
            </a:r>
            <a:r>
              <a:rPr lang="en-US" altLang="ko-KR" sz="1400" b="1" dirty="0"/>
              <a:t>5px dotted red; </a:t>
            </a:r>
          </a:p>
          <a:p>
            <a:pPr defTabSz="180000"/>
            <a:r>
              <a:rPr lang="en-US" altLang="ko-KR" sz="1400" b="1" dirty="0" smtClean="0"/>
              <a:t>	margin : </a:t>
            </a:r>
            <a:r>
              <a:rPr lang="en-US" altLang="ko-KR" sz="1400" b="1" dirty="0"/>
              <a:t>30px; </a:t>
            </a:r>
          </a:p>
          <a:p>
            <a:pPr defTabSz="180000"/>
            <a:r>
              <a:rPr lang="en-US" altLang="ko-KR" sz="1400" dirty="0"/>
              <a:t>}</a:t>
            </a:r>
          </a:p>
          <a:p>
            <a:pPr defTabSz="180000"/>
            <a:r>
              <a:rPr lang="en-US" altLang="ko-KR" sz="1400" dirty="0"/>
              <a:t>&lt;/style&gt;&lt;/head&gt;</a:t>
            </a:r>
          </a:p>
          <a:p>
            <a:pPr defTabSz="180000"/>
            <a:r>
              <a:rPr lang="en-US" altLang="ko-KR" sz="1400" dirty="0"/>
              <a:t>&lt;body&gt;</a:t>
            </a:r>
          </a:p>
          <a:p>
            <a:pPr defTabSz="180000"/>
            <a:r>
              <a:rPr lang="en-US" altLang="ko-KR" sz="1400" dirty="0"/>
              <a:t>&lt;h3&gt;</a:t>
            </a:r>
            <a:r>
              <a:rPr lang="ko-KR" altLang="en-US" sz="1400" dirty="0"/>
              <a:t>박스 모델</a:t>
            </a:r>
            <a:r>
              <a:rPr lang="en-US" altLang="ko-KR" sz="1400" dirty="0"/>
              <a:t>&lt;/h3&gt;</a:t>
            </a:r>
          </a:p>
          <a:p>
            <a:pPr defTabSz="180000"/>
            <a:r>
              <a:rPr lang="en-US" altLang="ko-KR" sz="1400" dirty="0"/>
              <a:t>&lt;p&gt;margin 30px, padding 20px, border 5px</a:t>
            </a:r>
            <a:r>
              <a:rPr lang="ko-KR" altLang="en-US" sz="1400" dirty="0" smtClean="0"/>
              <a:t>의</a:t>
            </a:r>
            <a:endParaRPr lang="en-US" altLang="ko-KR" sz="1400" dirty="0" smtClean="0"/>
          </a:p>
          <a:p>
            <a:pPr defTabSz="180000"/>
            <a:r>
              <a:rPr lang="ko-KR" altLang="en-US" sz="1400" dirty="0" smtClean="0"/>
              <a:t> </a:t>
            </a:r>
            <a:r>
              <a:rPr lang="ko-KR" altLang="en-US" sz="1400" dirty="0"/>
              <a:t>빨간색 점선</a:t>
            </a:r>
            <a:r>
              <a:rPr lang="en-US" altLang="ko-KR" sz="1400" dirty="0"/>
              <a:t>&lt;/p&gt; 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b="1" dirty="0"/>
              <a:t>&lt;</a:t>
            </a:r>
            <a:r>
              <a:rPr lang="en-US" altLang="ko-KR" sz="1400" b="1" dirty="0" smtClean="0"/>
              <a:t>div&gt;</a:t>
            </a:r>
            <a:endParaRPr lang="en-US" altLang="ko-KR" sz="1400" b="1" dirty="0"/>
          </a:p>
          <a:p>
            <a:pPr defTabSz="180000"/>
            <a:r>
              <a:rPr lang="en-US" altLang="ko-KR" sz="1400" b="1" dirty="0" smtClean="0"/>
              <a:t>	&lt;</a:t>
            </a:r>
            <a:r>
              <a:rPr lang="en-US" altLang="ko-KR" sz="1400" b="1" dirty="0" err="1"/>
              <a:t>img</a:t>
            </a:r>
            <a:r>
              <a:rPr lang="en-US" altLang="ko-KR" sz="1400" b="1" dirty="0"/>
              <a:t> </a:t>
            </a:r>
            <a:r>
              <a:rPr lang="en-US" altLang="ko-KR" sz="1400" b="1" dirty="0" err="1"/>
              <a:t>src</a:t>
            </a:r>
            <a:r>
              <a:rPr lang="en-US" altLang="ko-KR" sz="1400" b="1" dirty="0"/>
              <a:t>="</a:t>
            </a:r>
            <a:r>
              <a:rPr lang="en-US" altLang="ko-KR" sz="1400" b="1" dirty="0" smtClean="0"/>
              <a:t>media/mio.png</a:t>
            </a:r>
            <a:r>
              <a:rPr lang="en-US" altLang="ko-KR" sz="1400" b="1" dirty="0"/>
              <a:t>" alt="</a:t>
            </a:r>
            <a:r>
              <a:rPr lang="ko-KR" altLang="en-US" sz="1400" b="1" dirty="0" err="1"/>
              <a:t>고양이눈</a:t>
            </a:r>
            <a:r>
              <a:rPr lang="en-US" altLang="ko-KR" sz="1400" b="1" dirty="0"/>
              <a:t>"&gt;</a:t>
            </a:r>
          </a:p>
          <a:p>
            <a:pPr defTabSz="180000"/>
            <a:r>
              <a:rPr lang="en-US" altLang="ko-KR" sz="1400" b="1" dirty="0"/>
              <a:t>&lt;/div&gt;</a:t>
            </a:r>
          </a:p>
          <a:p>
            <a:pPr defTabSz="180000"/>
            <a:r>
              <a:rPr lang="en-US" altLang="ko-KR" sz="1400" dirty="0"/>
              <a:t>&lt;/body&gt;</a:t>
            </a:r>
          </a:p>
          <a:p>
            <a:pPr defTabSz="180000"/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  <p:cxnSp>
        <p:nvCxnSpPr>
          <p:cNvPr id="7" name="직선 연결선 6"/>
          <p:cNvCxnSpPr/>
          <p:nvPr/>
        </p:nvCxnSpPr>
        <p:spPr>
          <a:xfrm>
            <a:off x="6837708" y="3415201"/>
            <a:ext cx="678929" cy="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6837708" y="3630157"/>
            <a:ext cx="678929" cy="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/>
          <p:cNvCxnSpPr/>
          <p:nvPr/>
        </p:nvCxnSpPr>
        <p:spPr>
          <a:xfrm>
            <a:off x="6988031" y="3404209"/>
            <a:ext cx="0" cy="218330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6959624" y="3405254"/>
            <a:ext cx="101662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80000"/>
            <a:r>
              <a:rPr lang="en-US" altLang="ko-KR" sz="1000" dirty="0">
                <a:solidFill>
                  <a:srgbClr val="C00000"/>
                </a:solidFill>
              </a:rPr>
              <a:t>margin: 30px; </a:t>
            </a:r>
          </a:p>
        </p:txBody>
      </p:sp>
      <p:cxnSp>
        <p:nvCxnSpPr>
          <p:cNvPr id="13" name="직선 연결선 12"/>
          <p:cNvCxnSpPr/>
          <p:nvPr/>
        </p:nvCxnSpPr>
        <p:spPr>
          <a:xfrm>
            <a:off x="5696113" y="4733248"/>
            <a:ext cx="0" cy="708411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 flipH="1" flipV="1">
            <a:off x="5866388" y="4695849"/>
            <a:ext cx="8183" cy="74581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/>
          <p:nvPr/>
        </p:nvCxnSpPr>
        <p:spPr>
          <a:xfrm flipV="1">
            <a:off x="5684027" y="5328446"/>
            <a:ext cx="208685" cy="6767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5217845" y="5402114"/>
            <a:ext cx="131933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80000"/>
            <a:r>
              <a:rPr lang="en-US" altLang="ko-KR" sz="1000" dirty="0" smtClean="0">
                <a:solidFill>
                  <a:srgbClr val="C00000"/>
                </a:solidFill>
              </a:rPr>
              <a:t>padding: 20px</a:t>
            </a:r>
            <a:r>
              <a:rPr lang="en-US" altLang="ko-KR" sz="1000" dirty="0">
                <a:solidFill>
                  <a:srgbClr val="C00000"/>
                </a:solidFill>
              </a:rPr>
              <a:t>; </a:t>
            </a:r>
          </a:p>
        </p:txBody>
      </p:sp>
      <p:sp>
        <p:nvSpPr>
          <p:cNvPr id="10" name="자유형 9"/>
          <p:cNvSpPr/>
          <p:nvPr/>
        </p:nvSpPr>
        <p:spPr>
          <a:xfrm>
            <a:off x="6737320" y="4695610"/>
            <a:ext cx="250711" cy="706504"/>
          </a:xfrm>
          <a:custGeom>
            <a:avLst/>
            <a:gdLst>
              <a:gd name="connsiteX0" fmla="*/ 444137 w 444137"/>
              <a:gd name="connsiteY0" fmla="*/ 689719 h 689719"/>
              <a:gd name="connsiteX1" fmla="*/ 78377 w 444137"/>
              <a:gd name="connsiteY1" fmla="*/ 444137 h 689719"/>
              <a:gd name="connsiteX2" fmla="*/ 0 w 444137"/>
              <a:gd name="connsiteY2" fmla="*/ 0 h 689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44137" h="689719">
                <a:moveTo>
                  <a:pt x="444137" y="689719"/>
                </a:moveTo>
                <a:cubicBezTo>
                  <a:pt x="298268" y="624404"/>
                  <a:pt x="152400" y="559090"/>
                  <a:pt x="78377" y="444137"/>
                </a:cubicBezTo>
                <a:cubicBezTo>
                  <a:pt x="4354" y="329184"/>
                  <a:pt x="2177" y="164592"/>
                  <a:pt x="0" y="0"/>
                </a:cubicBezTo>
              </a:path>
            </a:pathLst>
          </a:custGeom>
          <a:noFill/>
          <a:ln w="1270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6453070" y="5375009"/>
            <a:ext cx="135005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80000"/>
            <a:r>
              <a:rPr lang="en-US" altLang="ko-KR" sz="1000" dirty="0" smtClean="0">
                <a:solidFill>
                  <a:srgbClr val="C00000"/>
                </a:solidFill>
              </a:rPr>
              <a:t>&lt;div&gt;</a:t>
            </a:r>
            <a:r>
              <a:rPr lang="ko-KR" altLang="en-US" sz="1000" dirty="0" smtClean="0">
                <a:solidFill>
                  <a:srgbClr val="C00000"/>
                </a:solidFill>
              </a:rPr>
              <a:t>태그의 </a:t>
            </a:r>
            <a:r>
              <a:rPr lang="ko-KR" altLang="en-US" sz="1000" dirty="0" err="1" smtClean="0">
                <a:solidFill>
                  <a:srgbClr val="C00000"/>
                </a:solidFill>
              </a:rPr>
              <a:t>콘텐츠</a:t>
            </a:r>
            <a:endParaRPr lang="en-US" altLang="ko-KR" sz="10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6344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473569" y="1556792"/>
            <a:ext cx="5214275" cy="397031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/>
              <a:t>&lt;!DOCTYPE html&gt;</a:t>
            </a:r>
          </a:p>
          <a:p>
            <a:r>
              <a:rPr lang="en-US" altLang="ko-KR" sz="1400" dirty="0"/>
              <a:t>&lt;html&gt;</a:t>
            </a:r>
          </a:p>
          <a:p>
            <a:r>
              <a:rPr lang="en-US" altLang="ko-KR" sz="1400" dirty="0"/>
              <a:t>&lt;head&gt;&lt;title&gt;</a:t>
            </a:r>
            <a:r>
              <a:rPr lang="ko-KR" altLang="en-US" sz="1400" dirty="0"/>
              <a:t>다양한 테두리</a:t>
            </a:r>
            <a:r>
              <a:rPr lang="en-US" altLang="ko-KR" sz="1400" dirty="0"/>
              <a:t>&lt;/title</a:t>
            </a:r>
            <a:r>
              <a:rPr lang="en-US" altLang="ko-KR" sz="1400" dirty="0" smtClean="0"/>
              <a:t>&gt;&lt;/</a:t>
            </a:r>
            <a:r>
              <a:rPr lang="en-US" altLang="ko-KR" sz="1400" dirty="0"/>
              <a:t>head&gt;</a:t>
            </a:r>
          </a:p>
          <a:p>
            <a:r>
              <a:rPr lang="en-US" altLang="ko-KR" sz="1400" dirty="0"/>
              <a:t>&lt;body&gt;</a:t>
            </a:r>
          </a:p>
          <a:p>
            <a:r>
              <a:rPr lang="en-US" altLang="ko-KR" sz="1400" dirty="0"/>
              <a:t>&lt;h3&gt;</a:t>
            </a:r>
            <a:r>
              <a:rPr lang="ko-KR" altLang="en-US" sz="1400" dirty="0"/>
              <a:t>다양한 테두리</a:t>
            </a:r>
            <a:r>
              <a:rPr lang="en-US" altLang="ko-KR" sz="1400" dirty="0"/>
              <a:t>&lt;/h3&gt;</a:t>
            </a:r>
          </a:p>
          <a:p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r>
              <a:rPr lang="en-US" altLang="ko-KR" sz="1400" dirty="0"/>
              <a:t>&lt;p style="</a:t>
            </a:r>
            <a:r>
              <a:rPr lang="en-US" altLang="ko-KR" sz="1400" b="1" dirty="0"/>
              <a:t>border: 3px solid blue</a:t>
            </a:r>
            <a:r>
              <a:rPr lang="en-US" altLang="ko-KR" sz="1400" dirty="0"/>
              <a:t>"&gt;3</a:t>
            </a:r>
            <a:r>
              <a:rPr lang="ko-KR" altLang="en-US" sz="1400" dirty="0"/>
              <a:t>픽셀 </a:t>
            </a:r>
            <a:r>
              <a:rPr lang="en-US" altLang="ko-KR" sz="1400" dirty="0" err="1"/>
              <a:t>soild</a:t>
            </a:r>
            <a:r>
              <a:rPr lang="en-US" altLang="ko-KR" sz="1400" dirty="0"/>
              <a:t>&lt;/p&gt;</a:t>
            </a:r>
          </a:p>
          <a:p>
            <a:r>
              <a:rPr lang="en-US" altLang="ko-KR" sz="1400" dirty="0"/>
              <a:t>&lt;p style="</a:t>
            </a:r>
            <a:r>
              <a:rPr lang="en-US" altLang="ko-KR" sz="1400" b="1" dirty="0"/>
              <a:t>border: 3px none blue</a:t>
            </a:r>
            <a:r>
              <a:rPr lang="en-US" altLang="ko-KR" sz="1400" dirty="0"/>
              <a:t>"&gt;3</a:t>
            </a:r>
            <a:r>
              <a:rPr lang="ko-KR" altLang="en-US" sz="1400" dirty="0"/>
              <a:t>픽셀 </a:t>
            </a:r>
            <a:r>
              <a:rPr lang="en-US" altLang="ko-KR" sz="1400" dirty="0"/>
              <a:t>none&lt;/p&gt;</a:t>
            </a:r>
          </a:p>
          <a:p>
            <a:r>
              <a:rPr lang="en-US" altLang="ko-KR" sz="1400" dirty="0"/>
              <a:t>&lt;p style="</a:t>
            </a:r>
            <a:r>
              <a:rPr lang="en-US" altLang="ko-KR" sz="1400" b="1" dirty="0"/>
              <a:t>border: 3px hidden blue</a:t>
            </a:r>
            <a:r>
              <a:rPr lang="en-US" altLang="ko-KR" sz="1400" dirty="0"/>
              <a:t>"&gt;3</a:t>
            </a:r>
            <a:r>
              <a:rPr lang="ko-KR" altLang="en-US" sz="1400" dirty="0"/>
              <a:t>픽셀 </a:t>
            </a:r>
            <a:r>
              <a:rPr lang="en-US" altLang="ko-KR" sz="1400" dirty="0"/>
              <a:t>hidden&lt;/p&gt;</a:t>
            </a:r>
          </a:p>
          <a:p>
            <a:r>
              <a:rPr lang="en-US" altLang="ko-KR" sz="1400" dirty="0"/>
              <a:t>&lt;p style="</a:t>
            </a:r>
            <a:r>
              <a:rPr lang="en-US" altLang="ko-KR" sz="1400" b="1" dirty="0"/>
              <a:t>border: 3px dotted blue</a:t>
            </a:r>
            <a:r>
              <a:rPr lang="en-US" altLang="ko-KR" sz="1400" dirty="0"/>
              <a:t>"&gt;3</a:t>
            </a:r>
            <a:r>
              <a:rPr lang="ko-KR" altLang="en-US" sz="1400" dirty="0"/>
              <a:t>픽셀 </a:t>
            </a:r>
            <a:r>
              <a:rPr lang="en-US" altLang="ko-KR" sz="1400" dirty="0"/>
              <a:t>dotted&lt;/p&gt;</a:t>
            </a:r>
          </a:p>
          <a:p>
            <a:r>
              <a:rPr lang="en-US" altLang="ko-KR" sz="1400" dirty="0"/>
              <a:t>&lt;p style="</a:t>
            </a:r>
            <a:r>
              <a:rPr lang="en-US" altLang="ko-KR" sz="1400" b="1" dirty="0"/>
              <a:t>border: 3px dashed blue</a:t>
            </a:r>
            <a:r>
              <a:rPr lang="en-US" altLang="ko-KR" sz="1400" dirty="0"/>
              <a:t>"&gt;3</a:t>
            </a:r>
            <a:r>
              <a:rPr lang="ko-KR" altLang="en-US" sz="1400" dirty="0"/>
              <a:t>픽셀 </a:t>
            </a:r>
            <a:r>
              <a:rPr lang="en-US" altLang="ko-KR" sz="1400" dirty="0"/>
              <a:t>dashed&lt;/p&gt;</a:t>
            </a:r>
          </a:p>
          <a:p>
            <a:r>
              <a:rPr lang="en-US" altLang="ko-KR" sz="1400" dirty="0"/>
              <a:t>&lt;p style="</a:t>
            </a:r>
            <a:r>
              <a:rPr lang="en-US" altLang="ko-KR" sz="1400" b="1" dirty="0"/>
              <a:t>border: 3px double blue</a:t>
            </a:r>
            <a:r>
              <a:rPr lang="en-US" altLang="ko-KR" sz="1400" dirty="0"/>
              <a:t>"&gt;3</a:t>
            </a:r>
            <a:r>
              <a:rPr lang="ko-KR" altLang="en-US" sz="1400" dirty="0"/>
              <a:t>픽셀 </a:t>
            </a:r>
            <a:r>
              <a:rPr lang="en-US" altLang="ko-KR" sz="1400" dirty="0"/>
              <a:t>double&lt;/p&gt;</a:t>
            </a:r>
          </a:p>
          <a:p>
            <a:r>
              <a:rPr lang="en-US" altLang="ko-KR" sz="1400" dirty="0"/>
              <a:t>&lt;p style="</a:t>
            </a:r>
            <a:r>
              <a:rPr lang="en-US" altLang="ko-KR" sz="1400" b="1" dirty="0"/>
              <a:t>border: 15px groove yellow</a:t>
            </a:r>
            <a:r>
              <a:rPr lang="en-US" altLang="ko-KR" sz="1400" dirty="0"/>
              <a:t>"&gt;15</a:t>
            </a:r>
            <a:r>
              <a:rPr lang="ko-KR" altLang="en-US" sz="1400" dirty="0"/>
              <a:t>픽셀 </a:t>
            </a:r>
            <a:r>
              <a:rPr lang="en-US" altLang="ko-KR" sz="1400" dirty="0"/>
              <a:t>groove&lt;/p&gt;</a:t>
            </a:r>
          </a:p>
          <a:p>
            <a:r>
              <a:rPr lang="en-US" altLang="ko-KR" sz="1400" dirty="0"/>
              <a:t>&lt;p style="</a:t>
            </a:r>
            <a:r>
              <a:rPr lang="en-US" altLang="ko-KR" sz="1400" b="1" dirty="0"/>
              <a:t>border: 15px ridge yellow</a:t>
            </a:r>
            <a:r>
              <a:rPr lang="en-US" altLang="ko-KR" sz="1400" dirty="0"/>
              <a:t>"&gt;15</a:t>
            </a:r>
            <a:r>
              <a:rPr lang="ko-KR" altLang="en-US" sz="1400" dirty="0"/>
              <a:t>픽셀 </a:t>
            </a:r>
            <a:r>
              <a:rPr lang="en-US" altLang="ko-KR" sz="1400" dirty="0"/>
              <a:t>ridge&lt;/p&gt;</a:t>
            </a:r>
          </a:p>
          <a:p>
            <a:r>
              <a:rPr lang="en-US" altLang="ko-KR" sz="1400" dirty="0"/>
              <a:t>&lt;p style="</a:t>
            </a:r>
            <a:r>
              <a:rPr lang="en-US" altLang="ko-KR" sz="1400" b="1" dirty="0"/>
              <a:t>border: 15px inset yellow</a:t>
            </a:r>
            <a:r>
              <a:rPr lang="en-US" altLang="ko-KR" sz="1400" dirty="0"/>
              <a:t>"&gt;15</a:t>
            </a:r>
            <a:r>
              <a:rPr lang="ko-KR" altLang="en-US" sz="1400" dirty="0"/>
              <a:t>픽셀 </a:t>
            </a:r>
            <a:r>
              <a:rPr lang="en-US" altLang="ko-KR" sz="1400" dirty="0"/>
              <a:t>inset&lt;/p&gt;</a:t>
            </a:r>
          </a:p>
          <a:p>
            <a:r>
              <a:rPr lang="en-US" altLang="ko-KR" sz="1400" dirty="0"/>
              <a:t>&lt;p style="</a:t>
            </a:r>
            <a:r>
              <a:rPr lang="en-US" altLang="ko-KR" sz="1400" b="1" dirty="0"/>
              <a:t>border: 15px outset yellow</a:t>
            </a:r>
            <a:r>
              <a:rPr lang="en-US" altLang="ko-KR" sz="1400" dirty="0"/>
              <a:t>"&gt;15</a:t>
            </a:r>
            <a:r>
              <a:rPr lang="ko-KR" altLang="en-US" sz="1400" dirty="0"/>
              <a:t>픽셀 </a:t>
            </a:r>
            <a:r>
              <a:rPr lang="en-US" altLang="ko-KR" sz="1400" dirty="0"/>
              <a:t>outset&lt;/p&gt;</a:t>
            </a:r>
          </a:p>
          <a:p>
            <a:r>
              <a:rPr lang="en-US" altLang="ko-KR" sz="1400" dirty="0"/>
              <a:t>&lt;/body&gt;</a:t>
            </a:r>
          </a:p>
          <a:p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7921" y="1340768"/>
            <a:ext cx="2162609" cy="5162847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/>
              <a:t>4–15 </a:t>
            </a:r>
            <a:r>
              <a:rPr lang="ko-KR" altLang="en-US" dirty="0"/>
              <a:t>다양한 </a:t>
            </a:r>
            <a:r>
              <a:rPr lang="ko-KR" altLang="en-US" smtClean="0"/>
              <a:t>테두리 선 스타일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48</a:t>
            </a:fld>
            <a:endParaRPr lang="ko-KR" altLang="en-US" dirty="0"/>
          </a:p>
        </p:txBody>
      </p:sp>
      <p:sp>
        <p:nvSpPr>
          <p:cNvPr id="7" name="모서리가 둥근 사각형 설명선 6"/>
          <p:cNvSpPr/>
          <p:nvPr/>
        </p:nvSpPr>
        <p:spPr>
          <a:xfrm>
            <a:off x="7252057" y="2940955"/>
            <a:ext cx="1280383" cy="442674"/>
          </a:xfrm>
          <a:prstGeom prst="wedgeRoundRectCallout">
            <a:avLst>
              <a:gd name="adj1" fmla="val -80564"/>
              <a:gd name="adj2" fmla="val -7474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fontAlgn="base"/>
            <a:r>
              <a:rPr lang="en-US" altLang="ko-KR" sz="1000" dirty="0" smtClean="0"/>
              <a:t>none</a:t>
            </a:r>
            <a:r>
              <a:rPr lang="ko-KR" altLang="en-US" sz="1000" dirty="0" smtClean="0"/>
              <a:t>과 </a:t>
            </a:r>
            <a:r>
              <a:rPr lang="en-US" altLang="ko-KR" sz="1000" dirty="0" smtClean="0"/>
              <a:t>hidden</a:t>
            </a:r>
            <a:r>
              <a:rPr lang="ko-KR" altLang="en-US" sz="1000" dirty="0" smtClean="0"/>
              <a:t>의 </a:t>
            </a:r>
            <a:endParaRPr lang="en-US" altLang="ko-KR" sz="1000" dirty="0" smtClean="0"/>
          </a:p>
          <a:p>
            <a:pPr fontAlgn="base"/>
            <a:r>
              <a:rPr lang="ko-KR" altLang="en-US" sz="1000" dirty="0" smtClean="0"/>
              <a:t>두께 </a:t>
            </a:r>
            <a:r>
              <a:rPr lang="en-US" altLang="ko-KR" sz="1000" dirty="0" smtClean="0"/>
              <a:t>0</a:t>
            </a:r>
            <a:r>
              <a:rPr lang="ko-KR" altLang="en-US" sz="1000" dirty="0" smtClean="0"/>
              <a:t>으로 동일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873279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둥근 모서리 테두리 만들기 </a:t>
            </a:r>
            <a:r>
              <a:rPr lang="en-US" altLang="ko-KR" dirty="0" smtClean="0"/>
              <a:t>- border-radius</a:t>
            </a:r>
            <a:endParaRPr lang="ko-KR" altLang="en-US" dirty="0"/>
          </a:p>
        </p:txBody>
      </p:sp>
      <p:sp>
        <p:nvSpPr>
          <p:cNvPr id="30" name="내용 개체 틀 29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1"/>
            <a:r>
              <a:rPr lang="ko-KR" altLang="en-US" dirty="0" smtClean="0"/>
              <a:t>테두리의 </a:t>
            </a:r>
            <a:r>
              <a:rPr lang="ko-KR" altLang="en-US" dirty="0"/>
              <a:t>모서리를 둥글게 </a:t>
            </a:r>
            <a:r>
              <a:rPr lang="ko-KR" altLang="en-US" dirty="0" smtClean="0"/>
              <a:t>만듦</a:t>
            </a:r>
            <a:endParaRPr lang="ko-KR" altLang="en-US" dirty="0"/>
          </a:p>
          <a:p>
            <a:pPr lvl="1"/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49</a:t>
            </a:fld>
            <a:endParaRPr lang="ko-KR" altLang="en-US" dirty="0"/>
          </a:p>
        </p:txBody>
      </p:sp>
      <p:grpSp>
        <p:nvGrpSpPr>
          <p:cNvPr id="24" name="그룹 23"/>
          <p:cNvGrpSpPr/>
          <p:nvPr/>
        </p:nvGrpSpPr>
        <p:grpSpPr>
          <a:xfrm>
            <a:off x="4788024" y="2132856"/>
            <a:ext cx="2777839" cy="1400124"/>
            <a:chOff x="2130227" y="2304957"/>
            <a:chExt cx="2777839" cy="1400124"/>
          </a:xfrm>
        </p:grpSpPr>
        <p:pic>
          <p:nvPicPr>
            <p:cNvPr id="2051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30227" y="2715459"/>
              <a:ext cx="2253116" cy="9896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왼쪽 중괄호 6"/>
            <p:cNvSpPr/>
            <p:nvPr/>
          </p:nvSpPr>
          <p:spPr>
            <a:xfrm flipH="1">
              <a:off x="4340889" y="2724215"/>
              <a:ext cx="146701" cy="432048"/>
            </a:xfrm>
            <a:prstGeom prst="leftBrace">
              <a:avLst>
                <a:gd name="adj1" fmla="val 34911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오른쪽 중괄호 7"/>
            <p:cNvSpPr/>
            <p:nvPr/>
          </p:nvSpPr>
          <p:spPr>
            <a:xfrm rot="16200000">
              <a:off x="4060984" y="2412968"/>
              <a:ext cx="108013" cy="432047"/>
            </a:xfrm>
            <a:prstGeom prst="rightBrace">
              <a:avLst>
                <a:gd name="adj1" fmla="val 34027"/>
                <a:gd name="adj2" fmla="val 51641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390424" y="2801739"/>
              <a:ext cx="51764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50px</a:t>
              </a:r>
              <a:endParaRPr lang="ko-KR" altLang="en-US" sz="120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876205" y="2304957"/>
              <a:ext cx="51764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50px</a:t>
              </a:r>
              <a:endParaRPr lang="ko-KR" altLang="en-US" sz="1200" dirty="0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2162031" y="2726249"/>
              <a:ext cx="2181108" cy="932003"/>
            </a:xfrm>
            <a:prstGeom prst="rect">
              <a:avLst/>
            </a:prstGeom>
            <a:noFill/>
            <a:ln w="12700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</p:grpSp>
      <p:sp>
        <p:nvSpPr>
          <p:cNvPr id="5" name="직사각형 4"/>
          <p:cNvSpPr/>
          <p:nvPr/>
        </p:nvSpPr>
        <p:spPr>
          <a:xfrm>
            <a:off x="2330218" y="2598860"/>
            <a:ext cx="211763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altLang="ko-KR" sz="1600" dirty="0" smtClean="0">
                <a:solidFill>
                  <a:srgbClr val="CC00CC"/>
                </a:solidFill>
              </a:rPr>
              <a:t>border-radius</a:t>
            </a:r>
            <a:r>
              <a:rPr lang="en-US" altLang="ko-KR" sz="1600" dirty="0" smtClean="0">
                <a:solidFill>
                  <a:srgbClr val="C00000"/>
                </a:solidFill>
              </a:rPr>
              <a:t> </a:t>
            </a:r>
            <a:r>
              <a:rPr lang="en-US" altLang="ko-KR" sz="1600" dirty="0" smtClean="0"/>
              <a:t>: </a:t>
            </a:r>
            <a:r>
              <a:rPr lang="en-US" altLang="ko-KR" sz="1600" dirty="0" smtClean="0">
                <a:solidFill>
                  <a:srgbClr val="00B0F0"/>
                </a:solidFill>
              </a:rPr>
              <a:t>50px</a:t>
            </a:r>
            <a:r>
              <a:rPr lang="en-US" altLang="ko-KR" sz="1600" dirty="0" smtClean="0">
                <a:solidFill>
                  <a:srgbClr val="0070C0"/>
                </a:solidFill>
              </a:rPr>
              <a:t>;</a:t>
            </a:r>
            <a:endParaRPr lang="en-US" altLang="ko-KR" sz="1600" dirty="0">
              <a:solidFill>
                <a:srgbClr val="0070C0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031379" y="3933764"/>
            <a:ext cx="35538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sv-SE" altLang="ko-KR" sz="1600" dirty="0" smtClean="0">
                <a:solidFill>
                  <a:srgbClr val="CC00CC"/>
                </a:solidFill>
              </a:rPr>
              <a:t>border-radius</a:t>
            </a:r>
            <a:r>
              <a:rPr lang="sv-SE" altLang="ko-KR" sz="1600" dirty="0" smtClean="0">
                <a:solidFill>
                  <a:srgbClr val="C00000"/>
                </a:solidFill>
              </a:rPr>
              <a:t> </a:t>
            </a:r>
            <a:r>
              <a:rPr lang="sv-SE" altLang="ko-KR" sz="1600" dirty="0" smtClean="0"/>
              <a:t>: </a:t>
            </a:r>
            <a:r>
              <a:rPr lang="sv-SE" altLang="ko-KR" sz="1600" dirty="0" smtClean="0">
                <a:solidFill>
                  <a:srgbClr val="00B0F0"/>
                </a:solidFill>
              </a:rPr>
              <a:t>0px 20px 40px 60px</a:t>
            </a:r>
            <a:r>
              <a:rPr lang="sv-SE" altLang="ko-KR" sz="1600" dirty="0" smtClean="0">
                <a:solidFill>
                  <a:srgbClr val="0070C0"/>
                </a:solidFill>
              </a:rPr>
              <a:t>;</a:t>
            </a:r>
            <a:endParaRPr lang="sv-SE" altLang="ko-KR" sz="1600" dirty="0">
              <a:solidFill>
                <a:srgbClr val="0070C0"/>
              </a:solidFill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4534470" y="3883036"/>
            <a:ext cx="2755699" cy="1643886"/>
            <a:chOff x="4910395" y="2317136"/>
            <a:chExt cx="2755699" cy="1643886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63949" y="2663086"/>
              <a:ext cx="2269911" cy="9104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직사각형 11"/>
            <p:cNvSpPr/>
            <p:nvPr/>
          </p:nvSpPr>
          <p:spPr>
            <a:xfrm>
              <a:off x="5217620" y="2711934"/>
              <a:ext cx="2160242" cy="834299"/>
            </a:xfrm>
            <a:prstGeom prst="rect">
              <a:avLst/>
            </a:prstGeom>
            <a:noFill/>
            <a:ln w="12700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13" name="오른쪽 중괄호 12"/>
            <p:cNvSpPr/>
            <p:nvPr/>
          </p:nvSpPr>
          <p:spPr>
            <a:xfrm rot="16200000">
              <a:off x="7232553" y="2545155"/>
              <a:ext cx="88000" cy="185961"/>
            </a:xfrm>
            <a:prstGeom prst="rightBrace">
              <a:avLst>
                <a:gd name="adj1" fmla="val 34027"/>
                <a:gd name="adj2" fmla="val 51641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995004" y="2317136"/>
              <a:ext cx="51764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20px</a:t>
              </a:r>
              <a:endParaRPr lang="ko-KR" altLang="en-US" sz="12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946783" y="3668778"/>
              <a:ext cx="51764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4</a:t>
              </a:r>
              <a:r>
                <a:rPr lang="en-US" altLang="ko-KR" sz="1200" dirty="0" smtClean="0"/>
                <a:t>0px</a:t>
              </a:r>
              <a:endParaRPr lang="ko-KR" altLang="en-US" sz="1200" dirty="0"/>
            </a:p>
          </p:txBody>
        </p:sp>
        <p:sp>
          <p:nvSpPr>
            <p:cNvPr id="17" name="오른쪽 중괄호 16"/>
            <p:cNvSpPr/>
            <p:nvPr/>
          </p:nvSpPr>
          <p:spPr>
            <a:xfrm rot="16200000" flipH="1">
              <a:off x="7146234" y="3460726"/>
              <a:ext cx="118740" cy="327853"/>
            </a:xfrm>
            <a:prstGeom prst="rightBrace">
              <a:avLst>
                <a:gd name="adj1" fmla="val 34027"/>
                <a:gd name="adj2" fmla="val 51641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223481" y="3684023"/>
              <a:ext cx="51764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60px</a:t>
              </a:r>
              <a:endParaRPr lang="ko-KR" altLang="en-US" sz="1200" dirty="0"/>
            </a:p>
          </p:txBody>
        </p:sp>
        <p:sp>
          <p:nvSpPr>
            <p:cNvPr id="19" name="오른쪽 중괄호 18"/>
            <p:cNvSpPr/>
            <p:nvPr/>
          </p:nvSpPr>
          <p:spPr>
            <a:xfrm rot="16200000" flipH="1">
              <a:off x="5430189" y="3352714"/>
              <a:ext cx="118742" cy="543879"/>
            </a:xfrm>
            <a:prstGeom prst="rightBrace">
              <a:avLst>
                <a:gd name="adj1" fmla="val 34027"/>
                <a:gd name="adj2" fmla="val 51641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095478" y="2386087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0</a:t>
              </a:r>
              <a:endParaRPr lang="ko-KR" altLang="en-US" sz="1200" dirty="0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4911287" y="3434783"/>
              <a:ext cx="33855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200" dirty="0">
                  <a:solidFill>
                    <a:srgbClr val="C00000"/>
                  </a:solidFill>
                </a:rPr>
                <a:t>④</a:t>
              </a: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7327540" y="3402216"/>
              <a:ext cx="33855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200" dirty="0">
                  <a:solidFill>
                    <a:srgbClr val="C00000"/>
                  </a:solidFill>
                </a:rPr>
                <a:t>③</a:t>
              </a: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7327540" y="2497278"/>
              <a:ext cx="33855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200" dirty="0">
                  <a:solidFill>
                    <a:srgbClr val="C00000"/>
                  </a:solidFill>
                </a:rPr>
                <a:t>②</a:t>
              </a:r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4910395" y="2497278"/>
              <a:ext cx="33855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200" dirty="0">
                  <a:solidFill>
                    <a:srgbClr val="C00000"/>
                  </a:solidFill>
                </a:rPr>
                <a:t>①</a:t>
              </a:r>
            </a:p>
          </p:txBody>
        </p:sp>
      </p:grpSp>
      <p:sp>
        <p:nvSpPr>
          <p:cNvPr id="3" name="직사각형 2"/>
          <p:cNvSpPr/>
          <p:nvPr/>
        </p:nvSpPr>
        <p:spPr>
          <a:xfrm>
            <a:off x="2346961" y="4315402"/>
            <a:ext cx="213039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altLang="ko-KR" sz="1200" dirty="0" smtClean="0"/>
              <a:t>(</a:t>
            </a:r>
            <a:r>
              <a:rPr lang="ko-KR" altLang="en-US" sz="1200" dirty="0" smtClean="0">
                <a:solidFill>
                  <a:srgbClr val="C00000"/>
                </a:solidFill>
              </a:rPr>
              <a:t>①</a:t>
            </a:r>
            <a:r>
              <a:rPr lang="en-US" altLang="ko-KR" sz="1200" dirty="0"/>
              <a:t> </a:t>
            </a:r>
            <a:r>
              <a:rPr lang="en-US" altLang="ko-KR" sz="1200" dirty="0" smtClean="0"/>
              <a:t>~ </a:t>
            </a:r>
            <a:r>
              <a:rPr lang="ko-KR" altLang="en-US" sz="1200" dirty="0" smtClean="0">
                <a:solidFill>
                  <a:srgbClr val="C00000"/>
                </a:solidFill>
              </a:rPr>
              <a:t>④</a:t>
            </a:r>
            <a:r>
              <a:rPr lang="ko-KR" altLang="en-US" sz="1200" dirty="0" smtClean="0"/>
              <a:t>의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시계방향 순으로 반지름 적용</a:t>
            </a:r>
            <a:r>
              <a:rPr lang="en-US" altLang="ko-KR" sz="1200" dirty="0" smtClean="0"/>
              <a:t> </a:t>
            </a:r>
          </a:p>
          <a:p>
            <a:pPr fontAlgn="base"/>
            <a:r>
              <a:rPr lang="ko-KR" altLang="en-US" sz="1200" dirty="0" smtClean="0">
                <a:solidFill>
                  <a:srgbClr val="C00000"/>
                </a:solidFill>
              </a:rPr>
              <a:t>④</a:t>
            </a:r>
            <a:r>
              <a:rPr lang="en-US" altLang="ko-KR" sz="1200" dirty="0" smtClean="0"/>
              <a:t>, </a:t>
            </a:r>
            <a:r>
              <a:rPr lang="ko-KR" altLang="en-US" sz="1200" dirty="0" smtClean="0">
                <a:solidFill>
                  <a:srgbClr val="C00000"/>
                </a:solidFill>
              </a:rPr>
              <a:t>③</a:t>
            </a:r>
            <a:r>
              <a:rPr lang="ko-KR" altLang="en-US" sz="1200" dirty="0" smtClean="0"/>
              <a:t>이 생략되면 </a:t>
            </a:r>
            <a:r>
              <a:rPr lang="ko-KR" altLang="en-US" sz="1200" dirty="0" smtClean="0">
                <a:solidFill>
                  <a:srgbClr val="C00000"/>
                </a:solidFill>
              </a:rPr>
              <a:t>②</a:t>
            </a:r>
            <a:r>
              <a:rPr lang="en-US" altLang="ko-KR" sz="1200" dirty="0" smtClean="0"/>
              <a:t>, </a:t>
            </a:r>
            <a:r>
              <a:rPr lang="ko-KR" altLang="en-US" sz="1200" dirty="0" smtClean="0">
                <a:solidFill>
                  <a:srgbClr val="C00000"/>
                </a:solidFill>
              </a:rPr>
              <a:t>①</a:t>
            </a:r>
            <a:r>
              <a:rPr lang="ko-KR" altLang="en-US" sz="1200" dirty="0" smtClean="0"/>
              <a:t>과 같은 반지름의 대칭 구조</a:t>
            </a:r>
            <a:r>
              <a:rPr lang="en-US" altLang="ko-KR" sz="1200" dirty="0" smtClean="0"/>
              <a:t>)</a:t>
            </a:r>
            <a:endParaRPr lang="ko-KR" altLang="en-US" sz="1200" dirty="0"/>
          </a:p>
        </p:txBody>
      </p:sp>
      <p:sp>
        <p:nvSpPr>
          <p:cNvPr id="28" name="오른쪽 중괄호 27"/>
          <p:cNvSpPr/>
          <p:nvPr/>
        </p:nvSpPr>
        <p:spPr>
          <a:xfrm rot="16200000">
            <a:off x="4987627" y="2246079"/>
            <a:ext cx="108013" cy="432047"/>
          </a:xfrm>
          <a:prstGeom prst="rightBrace">
            <a:avLst>
              <a:gd name="adj1" fmla="val 34027"/>
              <a:gd name="adj2" fmla="val 5164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4802848" y="2138068"/>
            <a:ext cx="517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50px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212399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4332" y="2171148"/>
            <a:ext cx="2313806" cy="2234649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/>
              <a:t>4–2 CSS3 </a:t>
            </a:r>
            <a:r>
              <a:rPr lang="ko-KR" altLang="en-US" dirty="0"/>
              <a:t>스타일 시트로 꾸민 웹 페이지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610786" y="1700808"/>
            <a:ext cx="5180462" cy="332398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&lt;head&gt;&lt;title</a:t>
            </a:r>
            <a:r>
              <a:rPr lang="en-US" altLang="ko-KR" sz="1200" dirty="0" smtClean="0"/>
              <a:t>&gt;</a:t>
            </a:r>
            <a:r>
              <a:rPr lang="ko-KR" altLang="en-US" sz="1200" dirty="0" smtClean="0"/>
              <a:t>스타일을 </a:t>
            </a:r>
            <a:r>
              <a:rPr lang="ko-KR" altLang="en-US" sz="1200" dirty="0"/>
              <a:t>가진 웹 </a:t>
            </a:r>
            <a:r>
              <a:rPr lang="ko-KR" altLang="en-US" sz="1200" dirty="0" smtClean="0"/>
              <a:t>페이지</a:t>
            </a:r>
            <a:r>
              <a:rPr lang="en-US" altLang="ko-KR" sz="1200" dirty="0" smtClean="0"/>
              <a:t>&lt;/</a:t>
            </a:r>
            <a:r>
              <a:rPr lang="en-US" altLang="ko-KR" sz="1200" dirty="0"/>
              <a:t>title&gt;</a:t>
            </a:r>
          </a:p>
          <a:p>
            <a:pPr defTabSz="180000"/>
            <a:r>
              <a:rPr lang="en-US" altLang="ko-KR" sz="1200" b="1" dirty="0"/>
              <a:t>&lt;style</a:t>
            </a:r>
            <a:r>
              <a:rPr lang="en-US" altLang="ko-KR" sz="1200" b="1" dirty="0" smtClean="0"/>
              <a:t>&gt;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dirty="0" smtClean="0">
                <a:solidFill>
                  <a:srgbClr val="00B050"/>
                </a:solidFill>
              </a:rPr>
              <a:t>/* </a:t>
            </a:r>
            <a:r>
              <a:rPr lang="en-US" altLang="ko-KR" sz="1200" dirty="0">
                <a:solidFill>
                  <a:srgbClr val="00B050"/>
                </a:solidFill>
              </a:rPr>
              <a:t>CSS </a:t>
            </a:r>
            <a:r>
              <a:rPr lang="ko-KR" altLang="en-US" sz="1200" dirty="0">
                <a:solidFill>
                  <a:srgbClr val="00B050"/>
                </a:solidFill>
              </a:rPr>
              <a:t>스타일 시트 </a:t>
            </a:r>
            <a:r>
              <a:rPr lang="ko-KR" altLang="en-US" sz="1200" dirty="0" smtClean="0">
                <a:solidFill>
                  <a:srgbClr val="00B050"/>
                </a:solidFill>
              </a:rPr>
              <a:t>작성 </a:t>
            </a:r>
            <a:r>
              <a:rPr lang="en-US" altLang="ko-KR" sz="1200" dirty="0" smtClean="0">
                <a:solidFill>
                  <a:srgbClr val="00B050"/>
                </a:solidFill>
              </a:rPr>
              <a:t>*/</a:t>
            </a:r>
            <a:endParaRPr lang="en-US" altLang="ko-KR" sz="1200" b="1" dirty="0">
              <a:solidFill>
                <a:srgbClr val="00B050"/>
              </a:solidFill>
            </a:endParaRPr>
          </a:p>
          <a:p>
            <a:pPr defTabSz="180000"/>
            <a:r>
              <a:rPr lang="en-US" altLang="ko-KR" sz="1200" b="1" dirty="0" smtClean="0"/>
              <a:t>	</a:t>
            </a:r>
            <a:r>
              <a:rPr lang="en-US" altLang="ko-KR" sz="1200" b="1" dirty="0" smtClean="0">
                <a:solidFill>
                  <a:schemeClr val="accent2">
                    <a:lumMod val="75000"/>
                  </a:schemeClr>
                </a:solidFill>
              </a:rPr>
              <a:t>body </a:t>
            </a:r>
            <a:r>
              <a:rPr lang="en-US" altLang="ko-KR" sz="1200" b="1" dirty="0">
                <a:solidFill>
                  <a:schemeClr val="accent2">
                    <a:lumMod val="75000"/>
                  </a:schemeClr>
                </a:solidFill>
              </a:rPr>
              <a:t>{ </a:t>
            </a:r>
            <a:r>
              <a:rPr lang="en-US" altLang="ko-KR" sz="1200" b="1" dirty="0" smtClean="0">
                <a:solidFill>
                  <a:schemeClr val="accent2">
                    <a:lumMod val="75000"/>
                  </a:schemeClr>
                </a:solidFill>
              </a:rPr>
              <a:t>background-color : </a:t>
            </a:r>
            <a:r>
              <a:rPr lang="en-US" altLang="ko-KR" sz="1200" b="1" dirty="0" err="1" smtClean="0">
                <a:solidFill>
                  <a:schemeClr val="accent2">
                    <a:lumMod val="75000"/>
                  </a:schemeClr>
                </a:solidFill>
              </a:rPr>
              <a:t>mistyrose</a:t>
            </a:r>
            <a:r>
              <a:rPr lang="en-US" altLang="ko-KR" sz="1200" b="1" dirty="0" smtClean="0">
                <a:solidFill>
                  <a:schemeClr val="accent2">
                    <a:lumMod val="75000"/>
                  </a:schemeClr>
                </a:solidFill>
              </a:rPr>
              <a:t>; } </a:t>
            </a:r>
          </a:p>
          <a:p>
            <a:pPr defTabSz="180000"/>
            <a:r>
              <a:rPr lang="en-US" altLang="ko-KR" sz="1200" b="1" dirty="0" smtClean="0"/>
              <a:t>	h3 </a:t>
            </a:r>
            <a:r>
              <a:rPr lang="en-US" altLang="ko-KR" sz="1200" b="1" dirty="0"/>
              <a:t>{ </a:t>
            </a:r>
            <a:r>
              <a:rPr lang="en-US" altLang="ko-KR" sz="1200" b="1" dirty="0" smtClean="0"/>
              <a:t>color : purple; </a:t>
            </a:r>
            <a:r>
              <a:rPr lang="en-US" altLang="ko-KR" sz="1200" b="1" dirty="0"/>
              <a:t>}</a:t>
            </a:r>
          </a:p>
          <a:p>
            <a:pPr defTabSz="180000"/>
            <a:r>
              <a:rPr lang="en-US" altLang="ko-KR" sz="1200" b="1" dirty="0" smtClean="0"/>
              <a:t>	</a:t>
            </a:r>
            <a:r>
              <a:rPr lang="en-US" altLang="ko-KR" sz="1200" b="1" dirty="0" err="1" smtClean="0"/>
              <a:t>hr</a:t>
            </a:r>
            <a:r>
              <a:rPr lang="en-US" altLang="ko-KR" sz="1200" b="1" dirty="0" smtClean="0"/>
              <a:t> </a:t>
            </a:r>
            <a:r>
              <a:rPr lang="en-US" altLang="ko-KR" sz="1200" b="1" dirty="0"/>
              <a:t>{ border : 5px solid </a:t>
            </a:r>
            <a:r>
              <a:rPr lang="en-US" altLang="ko-KR" sz="1200" b="1" dirty="0" err="1" smtClean="0"/>
              <a:t>yellowgreen</a:t>
            </a:r>
            <a:r>
              <a:rPr lang="en-US" altLang="ko-KR" sz="1200" b="1" dirty="0" smtClean="0"/>
              <a:t>; }</a:t>
            </a:r>
          </a:p>
          <a:p>
            <a:pPr defTabSz="180000"/>
            <a:r>
              <a:rPr lang="en-US" altLang="ko-KR" sz="1200" b="1" dirty="0" smtClean="0"/>
              <a:t>	</a:t>
            </a:r>
            <a:r>
              <a:rPr lang="en-US" altLang="ko-KR" sz="1200" b="1" dirty="0" smtClean="0">
                <a:solidFill>
                  <a:schemeClr val="accent2">
                    <a:lumMod val="75000"/>
                  </a:schemeClr>
                </a:solidFill>
              </a:rPr>
              <a:t>span </a:t>
            </a:r>
            <a:r>
              <a:rPr lang="en-US" altLang="ko-KR" sz="1200" b="1" dirty="0">
                <a:solidFill>
                  <a:schemeClr val="accent2">
                    <a:lumMod val="75000"/>
                  </a:schemeClr>
                </a:solidFill>
              </a:rPr>
              <a:t>{ </a:t>
            </a:r>
            <a:r>
              <a:rPr lang="en-US" altLang="ko-KR" sz="1200" b="1" dirty="0" smtClean="0">
                <a:solidFill>
                  <a:schemeClr val="accent2">
                    <a:lumMod val="75000"/>
                  </a:schemeClr>
                </a:solidFill>
              </a:rPr>
              <a:t>color : </a:t>
            </a:r>
            <a:r>
              <a:rPr lang="en-US" altLang="ko-KR" sz="1200" b="1" dirty="0">
                <a:solidFill>
                  <a:schemeClr val="accent2">
                    <a:lumMod val="75000"/>
                  </a:schemeClr>
                </a:solidFill>
              </a:rPr>
              <a:t>blue; </a:t>
            </a:r>
            <a:r>
              <a:rPr lang="en-US" altLang="ko-KR" sz="1200" b="1" dirty="0" smtClean="0">
                <a:solidFill>
                  <a:schemeClr val="accent2">
                    <a:lumMod val="75000"/>
                  </a:schemeClr>
                </a:solidFill>
              </a:rPr>
              <a:t>font-size : </a:t>
            </a:r>
            <a:r>
              <a:rPr lang="en-US" altLang="ko-KR" sz="1200" b="1" dirty="0">
                <a:solidFill>
                  <a:schemeClr val="accent2">
                    <a:lumMod val="75000"/>
                  </a:schemeClr>
                </a:solidFill>
              </a:rPr>
              <a:t>20px; </a:t>
            </a:r>
            <a:r>
              <a:rPr lang="en-US" altLang="ko-KR" sz="1200" b="1" dirty="0" smtClean="0">
                <a:solidFill>
                  <a:schemeClr val="accent2">
                    <a:lumMod val="75000"/>
                  </a:schemeClr>
                </a:solidFill>
              </a:rPr>
              <a:t>}</a:t>
            </a:r>
            <a:endParaRPr lang="en-US" altLang="ko-KR" sz="1200" b="1" dirty="0">
              <a:solidFill>
                <a:srgbClr val="00B050"/>
              </a:solidFill>
            </a:endParaRPr>
          </a:p>
          <a:p>
            <a:pPr defTabSz="180000"/>
            <a:r>
              <a:rPr lang="en-US" altLang="ko-KR" sz="1200" b="1" dirty="0"/>
              <a:t>&lt;/style&gt;</a:t>
            </a:r>
          </a:p>
          <a:p>
            <a:pPr defTabSz="180000"/>
            <a:r>
              <a:rPr lang="en-US" altLang="ko-KR" sz="1200" dirty="0"/>
              <a:t>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&lt;h3&gt;CSS </a:t>
            </a:r>
            <a:r>
              <a:rPr lang="ko-KR" altLang="en-US" sz="1200" dirty="0"/>
              <a:t>스타일 맛보기</a:t>
            </a:r>
            <a:r>
              <a:rPr lang="en-US" altLang="ko-KR" sz="1200" dirty="0"/>
              <a:t>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&lt;p&gt;</a:t>
            </a:r>
            <a:r>
              <a:rPr lang="ko-KR" altLang="en-US" sz="1200" dirty="0"/>
              <a:t>나는 </a:t>
            </a:r>
            <a:r>
              <a:rPr lang="en-US" altLang="ko-KR" sz="1200" dirty="0"/>
              <a:t>&lt;span&gt;</a:t>
            </a:r>
            <a:r>
              <a:rPr lang="ko-KR" altLang="en-US" sz="1200" dirty="0"/>
              <a:t>웹 프로그래밍</a:t>
            </a:r>
            <a:r>
              <a:rPr lang="en-US" altLang="ko-KR" sz="1200" dirty="0"/>
              <a:t>&lt;/span&gt;</a:t>
            </a:r>
            <a:r>
              <a:rPr lang="ko-KR" altLang="en-US" sz="1200" dirty="0"/>
              <a:t>을 좋아합니다</a:t>
            </a:r>
            <a:r>
              <a:rPr lang="en-US" altLang="ko-KR" sz="1200" dirty="0"/>
              <a:t>.&lt;/p&gt;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sp>
        <p:nvSpPr>
          <p:cNvPr id="7" name="TextBox 6"/>
          <p:cNvSpPr txBox="1"/>
          <p:nvPr/>
        </p:nvSpPr>
        <p:spPr>
          <a:xfrm>
            <a:off x="4015802" y="1897884"/>
            <a:ext cx="2240553" cy="236125"/>
          </a:xfrm>
          <a:prstGeom prst="roundRect">
            <a:avLst>
              <a:gd name="adj" fmla="val 35315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 anchor="ctr">
            <a:noAutofit/>
          </a:bodyPr>
          <a:lstStyle/>
          <a:p>
            <a:r>
              <a:rPr lang="en-US" altLang="ko-KR" sz="1000" dirty="0" smtClean="0"/>
              <a:t>&lt;body&gt;</a:t>
            </a:r>
            <a:r>
              <a:rPr lang="ko-KR" altLang="en-US" sz="1000" dirty="0" smtClean="0"/>
              <a:t>요소의 배경색 </a:t>
            </a:r>
            <a:r>
              <a:rPr lang="en-US" altLang="ko-KR" sz="1000" b="1" dirty="0" err="1" smtClean="0"/>
              <a:t>mistyrose</a:t>
            </a:r>
            <a:r>
              <a:rPr lang="ko-KR" altLang="en-US" sz="1000" dirty="0" smtClean="0"/>
              <a:t> </a:t>
            </a:r>
            <a:endParaRPr lang="ko-KR" altLang="en-US" sz="1000" dirty="0"/>
          </a:p>
        </p:txBody>
      </p:sp>
      <p:sp>
        <p:nvSpPr>
          <p:cNvPr id="8" name="자유형 7"/>
          <p:cNvSpPr/>
          <p:nvPr/>
        </p:nvSpPr>
        <p:spPr>
          <a:xfrm>
            <a:off x="3034229" y="2134009"/>
            <a:ext cx="1324992" cy="579683"/>
          </a:xfrm>
          <a:custGeom>
            <a:avLst/>
            <a:gdLst>
              <a:gd name="connsiteX0" fmla="*/ 1032933 w 1032933"/>
              <a:gd name="connsiteY0" fmla="*/ 0 h 364067"/>
              <a:gd name="connsiteX1" fmla="*/ 668867 w 1032933"/>
              <a:gd name="connsiteY1" fmla="*/ 203200 h 364067"/>
              <a:gd name="connsiteX2" fmla="*/ 237067 w 1032933"/>
              <a:gd name="connsiteY2" fmla="*/ 254000 h 364067"/>
              <a:gd name="connsiteX3" fmla="*/ 0 w 1032933"/>
              <a:gd name="connsiteY3" fmla="*/ 364067 h 364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32933" h="364067">
                <a:moveTo>
                  <a:pt x="1032933" y="0"/>
                </a:moveTo>
                <a:cubicBezTo>
                  <a:pt x="917222" y="80433"/>
                  <a:pt x="801511" y="160867"/>
                  <a:pt x="668867" y="203200"/>
                </a:cubicBezTo>
                <a:cubicBezTo>
                  <a:pt x="536223" y="245533"/>
                  <a:pt x="348545" y="227189"/>
                  <a:pt x="237067" y="254000"/>
                </a:cubicBezTo>
                <a:cubicBezTo>
                  <a:pt x="125589" y="280811"/>
                  <a:pt x="62794" y="322439"/>
                  <a:pt x="0" y="364067"/>
                </a:cubicBezTo>
              </a:path>
            </a:pathLst>
          </a:custGeom>
          <a:noFill/>
          <a:ln w="9525">
            <a:solidFill>
              <a:srgbClr val="C00000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자유형 8"/>
          <p:cNvSpPr/>
          <p:nvPr/>
        </p:nvSpPr>
        <p:spPr>
          <a:xfrm>
            <a:off x="5468395" y="2134009"/>
            <a:ext cx="601133" cy="988505"/>
          </a:xfrm>
          <a:custGeom>
            <a:avLst/>
            <a:gdLst>
              <a:gd name="connsiteX0" fmla="*/ 0 w 601133"/>
              <a:gd name="connsiteY0" fmla="*/ 0 h 770467"/>
              <a:gd name="connsiteX1" fmla="*/ 152400 w 601133"/>
              <a:gd name="connsiteY1" fmla="*/ 601134 h 770467"/>
              <a:gd name="connsiteX2" fmla="*/ 601133 w 601133"/>
              <a:gd name="connsiteY2" fmla="*/ 770467 h 770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1133" h="770467">
                <a:moveTo>
                  <a:pt x="0" y="0"/>
                </a:moveTo>
                <a:cubicBezTo>
                  <a:pt x="26105" y="236361"/>
                  <a:pt x="52211" y="472723"/>
                  <a:pt x="152400" y="601134"/>
                </a:cubicBezTo>
                <a:cubicBezTo>
                  <a:pt x="252589" y="729545"/>
                  <a:pt x="426861" y="750006"/>
                  <a:pt x="601133" y="770467"/>
                </a:cubicBezTo>
              </a:path>
            </a:pathLst>
          </a:custGeom>
          <a:noFill/>
          <a:ln w="9525">
            <a:solidFill>
              <a:srgbClr val="C00000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3039562" y="3701240"/>
            <a:ext cx="2123251" cy="236126"/>
          </a:xfrm>
          <a:prstGeom prst="roundRect">
            <a:avLst>
              <a:gd name="adj" fmla="val 35315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 anchor="ctr">
            <a:noAutofit/>
          </a:bodyPr>
          <a:lstStyle/>
          <a:p>
            <a:r>
              <a:rPr lang="en-US" altLang="ko-KR" sz="1000" dirty="0" smtClean="0"/>
              <a:t>&lt;span&gt;</a:t>
            </a:r>
            <a:r>
              <a:rPr lang="ko-KR" altLang="en-US" sz="1000" dirty="0" smtClean="0"/>
              <a:t>의 글자는 </a:t>
            </a:r>
            <a:r>
              <a:rPr lang="en-US" altLang="ko-KR" sz="1000" dirty="0" smtClean="0"/>
              <a:t>blue</a:t>
            </a:r>
            <a:r>
              <a:rPr lang="ko-KR" altLang="en-US" sz="1000" dirty="0" smtClean="0"/>
              <a:t>에 </a:t>
            </a:r>
            <a:r>
              <a:rPr lang="en-US" altLang="ko-KR" sz="1000" dirty="0" smtClean="0"/>
              <a:t>20</a:t>
            </a:r>
            <a:r>
              <a:rPr lang="ko-KR" altLang="en-US" sz="1000" dirty="0" smtClean="0"/>
              <a:t>픽셀</a:t>
            </a:r>
            <a:endParaRPr lang="ko-KR" altLang="en-US" sz="1000" dirty="0"/>
          </a:p>
        </p:txBody>
      </p:sp>
      <p:sp>
        <p:nvSpPr>
          <p:cNvPr id="11" name="자유형 10"/>
          <p:cNvSpPr/>
          <p:nvPr/>
        </p:nvSpPr>
        <p:spPr>
          <a:xfrm>
            <a:off x="2060562" y="3338335"/>
            <a:ext cx="979000" cy="439314"/>
          </a:xfrm>
          <a:custGeom>
            <a:avLst/>
            <a:gdLst>
              <a:gd name="connsiteX0" fmla="*/ 795867 w 796180"/>
              <a:gd name="connsiteY0" fmla="*/ 270933 h 270933"/>
              <a:gd name="connsiteX1" fmla="*/ 685800 w 796180"/>
              <a:gd name="connsiteY1" fmla="*/ 152400 h 270933"/>
              <a:gd name="connsiteX2" fmla="*/ 118534 w 796180"/>
              <a:gd name="connsiteY2" fmla="*/ 76200 h 270933"/>
              <a:gd name="connsiteX3" fmla="*/ 0 w 796180"/>
              <a:gd name="connsiteY3" fmla="*/ 0 h 270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96180" h="270933">
                <a:moveTo>
                  <a:pt x="795867" y="270933"/>
                </a:moveTo>
                <a:cubicBezTo>
                  <a:pt x="797278" y="227894"/>
                  <a:pt x="798689" y="184856"/>
                  <a:pt x="685800" y="152400"/>
                </a:cubicBezTo>
                <a:cubicBezTo>
                  <a:pt x="572911" y="119944"/>
                  <a:pt x="232834" y="101600"/>
                  <a:pt x="118534" y="76200"/>
                </a:cubicBezTo>
                <a:cubicBezTo>
                  <a:pt x="4234" y="50800"/>
                  <a:pt x="2117" y="25400"/>
                  <a:pt x="0" y="0"/>
                </a:cubicBezTo>
              </a:path>
            </a:pathLst>
          </a:custGeom>
          <a:noFill/>
          <a:ln w="9525">
            <a:solidFill>
              <a:srgbClr val="C00000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자유형 5"/>
          <p:cNvSpPr/>
          <p:nvPr/>
        </p:nvSpPr>
        <p:spPr>
          <a:xfrm>
            <a:off x="5136079" y="3654426"/>
            <a:ext cx="1314450" cy="133473"/>
          </a:xfrm>
          <a:custGeom>
            <a:avLst/>
            <a:gdLst>
              <a:gd name="connsiteX0" fmla="*/ 0 w 1314450"/>
              <a:gd name="connsiteY0" fmla="*/ 133473 h 133473"/>
              <a:gd name="connsiteX1" fmla="*/ 676275 w 1314450"/>
              <a:gd name="connsiteY1" fmla="*/ 123 h 133473"/>
              <a:gd name="connsiteX2" fmla="*/ 1314450 w 1314450"/>
              <a:gd name="connsiteY2" fmla="*/ 114423 h 133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14450" h="133473">
                <a:moveTo>
                  <a:pt x="0" y="133473"/>
                </a:moveTo>
                <a:cubicBezTo>
                  <a:pt x="228600" y="68385"/>
                  <a:pt x="457200" y="3298"/>
                  <a:pt x="676275" y="123"/>
                </a:cubicBezTo>
                <a:cubicBezTo>
                  <a:pt x="895350" y="-3052"/>
                  <a:pt x="1104900" y="55685"/>
                  <a:pt x="1314450" y="114423"/>
                </a:cubicBezTo>
              </a:path>
            </a:pathLst>
          </a:custGeom>
          <a:noFill/>
          <a:ln w="9525">
            <a:solidFill>
              <a:srgbClr val="C00000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1792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/>
              <a:t>4–16 </a:t>
            </a:r>
            <a:r>
              <a:rPr lang="ko-KR" altLang="en-US" dirty="0"/>
              <a:t>다양한 둥근 모서리 테두리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50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683568" y="1412776"/>
            <a:ext cx="4320480" cy="507831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&lt;head&gt;&lt;title&gt;</a:t>
            </a:r>
            <a:r>
              <a:rPr lang="ko-KR" altLang="en-US" sz="1200" dirty="0"/>
              <a:t>둥근 모서리 테두리</a:t>
            </a:r>
            <a:r>
              <a:rPr lang="en-US" altLang="ko-KR" sz="1200" dirty="0"/>
              <a:t>&lt;/title&gt;</a:t>
            </a:r>
          </a:p>
          <a:p>
            <a:pPr defTabSz="180000"/>
            <a:r>
              <a:rPr lang="en-US" altLang="ko-KR" sz="1200" dirty="0"/>
              <a:t>&lt;style&gt;</a:t>
            </a:r>
          </a:p>
          <a:p>
            <a:pPr defTabSz="180000"/>
            <a:r>
              <a:rPr lang="en-US" altLang="ko-KR" sz="1200" dirty="0"/>
              <a:t>p</a:t>
            </a:r>
            <a:r>
              <a:rPr lang="en-US" altLang="ko-KR" sz="1200" b="1" dirty="0"/>
              <a:t> {</a:t>
            </a:r>
          </a:p>
          <a:p>
            <a:pPr defTabSz="180000"/>
            <a:r>
              <a:rPr lang="en-US" altLang="ko-KR" sz="1200" dirty="0" smtClean="0"/>
              <a:t>	background : </a:t>
            </a:r>
            <a:r>
              <a:rPr lang="en-US" altLang="ko-KR" sz="1200" dirty="0"/>
              <a:t>#90D000</a:t>
            </a:r>
            <a:r>
              <a:rPr lang="en-US" altLang="ko-KR" sz="1200" dirty="0" smtClean="0"/>
              <a:t>;</a:t>
            </a:r>
          </a:p>
          <a:p>
            <a:pPr defTabSz="180000"/>
            <a:r>
              <a:rPr lang="en-US" altLang="ko-KR" sz="1200" dirty="0" smtClean="0"/>
              <a:t>	width : </a:t>
            </a:r>
            <a:r>
              <a:rPr lang="en-US" altLang="ko-KR" sz="1200" dirty="0"/>
              <a:t>300px;</a:t>
            </a:r>
          </a:p>
          <a:p>
            <a:pPr defTabSz="180000"/>
            <a:r>
              <a:rPr lang="en-US" altLang="ko-KR" sz="1200" dirty="0" smtClean="0"/>
              <a:t>	pa	</a:t>
            </a:r>
            <a:r>
              <a:rPr lang="en-US" altLang="ko-KR" sz="1200" dirty="0" err="1" smtClean="0"/>
              <a:t>dding</a:t>
            </a:r>
            <a:r>
              <a:rPr lang="en-US" altLang="ko-KR" sz="1200" dirty="0" smtClean="0"/>
              <a:t> : </a:t>
            </a:r>
            <a:r>
              <a:rPr lang="en-US" altLang="ko-KR" sz="1200" dirty="0"/>
              <a:t>20px; </a:t>
            </a:r>
          </a:p>
          <a:p>
            <a:pPr defTabSz="180000"/>
            <a:r>
              <a:rPr lang="en-US" altLang="ko-KR" sz="1200" dirty="0" smtClean="0"/>
              <a:t>}</a:t>
            </a:r>
            <a:endParaRPr lang="en-US" altLang="ko-KR" sz="1200" dirty="0"/>
          </a:p>
          <a:p>
            <a:pPr defTabSz="180000"/>
            <a:r>
              <a:rPr lang="en-US" altLang="ko-KR" sz="1200" b="1" dirty="0" smtClean="0"/>
              <a:t>#round1 </a:t>
            </a:r>
            <a:r>
              <a:rPr lang="en-US" altLang="ko-KR" sz="1200" b="1" dirty="0"/>
              <a:t>{ </a:t>
            </a:r>
            <a:r>
              <a:rPr lang="en-US" altLang="ko-KR" sz="1200" b="1" dirty="0" smtClean="0"/>
              <a:t>border-radius : 50px; </a:t>
            </a:r>
            <a:r>
              <a:rPr lang="en-US" altLang="ko-KR" sz="1200" b="1" dirty="0"/>
              <a:t>}</a:t>
            </a:r>
          </a:p>
          <a:p>
            <a:pPr defTabSz="180000"/>
            <a:r>
              <a:rPr lang="en-US" altLang="ko-KR" sz="1200" b="1" dirty="0"/>
              <a:t>#</a:t>
            </a:r>
            <a:r>
              <a:rPr lang="en-US" altLang="ko-KR" sz="1200" b="1" dirty="0" smtClean="0"/>
              <a:t>round2 { border-radius : </a:t>
            </a:r>
            <a:r>
              <a:rPr lang="en-US" altLang="ko-KR" sz="1200" b="1" dirty="0"/>
              <a:t>0px 20px 40px </a:t>
            </a:r>
            <a:r>
              <a:rPr lang="en-US" altLang="ko-KR" sz="1200" b="1" dirty="0" smtClean="0"/>
              <a:t>60px; }</a:t>
            </a:r>
            <a:endParaRPr lang="en-US" altLang="ko-KR" sz="1200" b="1" dirty="0"/>
          </a:p>
          <a:p>
            <a:pPr defTabSz="180000"/>
            <a:r>
              <a:rPr lang="en-US" altLang="ko-KR" sz="1200" b="1" dirty="0"/>
              <a:t>#</a:t>
            </a:r>
            <a:r>
              <a:rPr lang="en-US" altLang="ko-KR" sz="1200" b="1" dirty="0" smtClean="0"/>
              <a:t>round3 { border-radius : </a:t>
            </a:r>
            <a:r>
              <a:rPr lang="en-US" altLang="ko-KR" sz="1200" b="1" dirty="0"/>
              <a:t>0px 20px </a:t>
            </a:r>
            <a:r>
              <a:rPr lang="en-US" altLang="ko-KR" sz="1200" b="1" dirty="0" smtClean="0"/>
              <a:t>40px; }</a:t>
            </a:r>
            <a:endParaRPr lang="en-US" altLang="ko-KR" sz="1200" b="1" dirty="0"/>
          </a:p>
          <a:p>
            <a:pPr defTabSz="180000"/>
            <a:r>
              <a:rPr lang="en-US" altLang="ko-KR" sz="1200" b="1" dirty="0"/>
              <a:t>#</a:t>
            </a:r>
            <a:r>
              <a:rPr lang="en-US" altLang="ko-KR" sz="1200" b="1" dirty="0" smtClean="0"/>
              <a:t>round4 { border-radius : </a:t>
            </a:r>
            <a:r>
              <a:rPr lang="en-US" altLang="ko-KR" sz="1200" b="1" dirty="0"/>
              <a:t>0px </a:t>
            </a:r>
            <a:r>
              <a:rPr lang="en-US" altLang="ko-KR" sz="1200" b="1" dirty="0" smtClean="0"/>
              <a:t>20px; </a:t>
            </a:r>
            <a:r>
              <a:rPr lang="en-US" altLang="ko-KR" sz="1200" b="1" dirty="0"/>
              <a:t>}</a:t>
            </a:r>
          </a:p>
          <a:p>
            <a:pPr defTabSz="180000"/>
            <a:r>
              <a:rPr lang="en-US" altLang="ko-KR" sz="1200" b="1" dirty="0"/>
              <a:t>#</a:t>
            </a:r>
            <a:r>
              <a:rPr lang="en-US" altLang="ko-KR" sz="1200" b="1" dirty="0" smtClean="0"/>
              <a:t>round5 { border-radius : </a:t>
            </a:r>
            <a:r>
              <a:rPr lang="en-US" altLang="ko-KR" sz="1200" b="1" dirty="0"/>
              <a:t>50px; </a:t>
            </a:r>
            <a:endParaRPr lang="en-US" altLang="ko-KR" sz="1200" b="1" dirty="0" smtClean="0"/>
          </a:p>
          <a:p>
            <a:pPr defTabSz="180000"/>
            <a:r>
              <a:rPr lang="en-US" altLang="ko-KR" sz="1200" b="1" dirty="0" smtClean="0"/>
              <a:t>					border-style : </a:t>
            </a:r>
            <a:r>
              <a:rPr lang="en-US" altLang="ko-KR" sz="1200" b="1" dirty="0"/>
              <a:t>dotted; </a:t>
            </a:r>
            <a:r>
              <a:rPr lang="en-US" altLang="ko-KR" sz="1200" b="1" dirty="0" smtClean="0"/>
              <a:t>}</a:t>
            </a:r>
            <a:endParaRPr lang="en-US" altLang="ko-KR" sz="1200" b="1" dirty="0"/>
          </a:p>
          <a:p>
            <a:pPr defTabSz="180000"/>
            <a:r>
              <a:rPr lang="en-US" altLang="ko-KR" sz="1200" dirty="0"/>
              <a:t>&lt;/style&gt;</a:t>
            </a:r>
          </a:p>
          <a:p>
            <a:pPr defTabSz="180000"/>
            <a:r>
              <a:rPr lang="en-US" altLang="ko-KR" sz="1200" dirty="0"/>
              <a:t>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</a:t>
            </a:r>
            <a:r>
              <a:rPr lang="ko-KR" altLang="en-US" sz="1200" dirty="0"/>
              <a:t>둥근 모서리 테두리</a:t>
            </a:r>
            <a:r>
              <a:rPr lang="en-US" altLang="ko-KR" sz="1200" dirty="0"/>
              <a:t>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&lt;p id</a:t>
            </a:r>
            <a:r>
              <a:rPr lang="en-US" altLang="ko-KR" sz="1200" dirty="0" smtClean="0"/>
              <a:t>="round1</a:t>
            </a:r>
            <a:r>
              <a:rPr lang="en-US" altLang="ko-KR" sz="1200" dirty="0"/>
              <a:t>"&gt;</a:t>
            </a:r>
            <a:r>
              <a:rPr lang="ko-KR" altLang="en-US" sz="1200" dirty="0"/>
              <a:t>반지름 </a:t>
            </a:r>
            <a:r>
              <a:rPr lang="en-US" altLang="ko-KR" sz="1200" dirty="0"/>
              <a:t>50</a:t>
            </a:r>
            <a:r>
              <a:rPr lang="ko-KR" altLang="en-US" sz="1200" dirty="0"/>
              <a:t>픽셀의 둥근 모서리</a:t>
            </a:r>
            <a:r>
              <a:rPr lang="en-US" altLang="ko-KR" sz="1200" dirty="0"/>
              <a:t>&lt;/p&gt;</a:t>
            </a:r>
          </a:p>
          <a:p>
            <a:pPr defTabSz="180000"/>
            <a:r>
              <a:rPr lang="en-US" altLang="ko-KR" sz="1200" dirty="0"/>
              <a:t>&lt;p id="</a:t>
            </a:r>
            <a:r>
              <a:rPr lang="en-US" altLang="ko-KR" sz="1200" dirty="0" smtClean="0"/>
              <a:t>round2"&gt;</a:t>
            </a:r>
            <a:r>
              <a:rPr lang="ko-KR" altLang="en-US" sz="1200" dirty="0"/>
              <a:t>반지름 </a:t>
            </a:r>
            <a:r>
              <a:rPr lang="en-US" altLang="ko-KR" sz="1200" dirty="0"/>
              <a:t>0, 20, 40, 60 </a:t>
            </a:r>
            <a:r>
              <a:rPr lang="ko-KR" altLang="en-US" sz="1200" dirty="0"/>
              <a:t>둥근 모서리</a:t>
            </a:r>
            <a:r>
              <a:rPr lang="en-US" altLang="ko-KR" sz="1200" dirty="0"/>
              <a:t>&lt;/p&gt;</a:t>
            </a:r>
          </a:p>
          <a:p>
            <a:pPr defTabSz="180000"/>
            <a:r>
              <a:rPr lang="en-US" altLang="ko-KR" sz="1200" dirty="0"/>
              <a:t>&lt;p id="</a:t>
            </a:r>
            <a:r>
              <a:rPr lang="en-US" altLang="ko-KR" sz="1200" dirty="0" smtClean="0"/>
              <a:t>round3"&gt;</a:t>
            </a:r>
            <a:r>
              <a:rPr lang="ko-KR" altLang="en-US" sz="1200" dirty="0"/>
              <a:t>반지름 </a:t>
            </a:r>
            <a:r>
              <a:rPr lang="en-US" altLang="ko-KR" sz="1200" dirty="0"/>
              <a:t>0, 20, 40, 20 </a:t>
            </a:r>
            <a:r>
              <a:rPr lang="ko-KR" altLang="en-US" sz="1200" dirty="0"/>
              <a:t>둥근 모서리</a:t>
            </a:r>
            <a:r>
              <a:rPr lang="en-US" altLang="ko-KR" sz="1200" dirty="0"/>
              <a:t>&lt;/p&gt;</a:t>
            </a:r>
          </a:p>
          <a:p>
            <a:pPr defTabSz="180000"/>
            <a:r>
              <a:rPr lang="en-US" altLang="ko-KR" sz="1200" dirty="0"/>
              <a:t>&lt;p id="</a:t>
            </a:r>
            <a:r>
              <a:rPr lang="en-US" altLang="ko-KR" sz="1200" dirty="0" smtClean="0"/>
              <a:t>round4"&gt;</a:t>
            </a:r>
            <a:r>
              <a:rPr lang="ko-KR" altLang="en-US" sz="1200" dirty="0"/>
              <a:t>반지름 </a:t>
            </a:r>
            <a:r>
              <a:rPr lang="en-US" altLang="ko-KR" sz="1200" dirty="0"/>
              <a:t>0, 20, 0, 20 </a:t>
            </a:r>
            <a:r>
              <a:rPr lang="ko-KR" altLang="en-US" sz="1200" dirty="0"/>
              <a:t>둥근 모서리</a:t>
            </a:r>
            <a:r>
              <a:rPr lang="en-US" altLang="ko-KR" sz="1200" dirty="0"/>
              <a:t>&lt;/p&gt;</a:t>
            </a:r>
          </a:p>
          <a:p>
            <a:pPr defTabSz="180000"/>
            <a:r>
              <a:rPr lang="en-US" altLang="ko-KR" sz="1200" dirty="0"/>
              <a:t>&lt;p id="</a:t>
            </a:r>
            <a:r>
              <a:rPr lang="en-US" altLang="ko-KR" sz="1200" dirty="0" smtClean="0"/>
              <a:t>round5"&gt;</a:t>
            </a:r>
            <a:r>
              <a:rPr lang="ko-KR" altLang="en-US" sz="1200" dirty="0"/>
              <a:t>반지름 </a:t>
            </a:r>
            <a:r>
              <a:rPr lang="en-US" altLang="ko-KR" sz="1200" dirty="0"/>
              <a:t>50</a:t>
            </a:r>
            <a:r>
              <a:rPr lang="ko-KR" altLang="en-US" sz="1200" dirty="0"/>
              <a:t>의 둥근 점선 모서리</a:t>
            </a:r>
            <a:r>
              <a:rPr lang="en-US" altLang="ko-KR" sz="1200" dirty="0"/>
              <a:t>&lt;/p&gt;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8064" y="1440926"/>
            <a:ext cx="3125007" cy="4849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653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이미지 테두리</a:t>
            </a:r>
            <a:r>
              <a:rPr lang="en-US" altLang="ko-KR" dirty="0"/>
              <a:t> </a:t>
            </a:r>
            <a:r>
              <a:rPr lang="ko-KR" altLang="en-US" dirty="0" smtClean="0"/>
              <a:t>만들기 </a:t>
            </a:r>
            <a:r>
              <a:rPr lang="en-US" altLang="ko-KR" dirty="0" smtClean="0"/>
              <a:t>- </a:t>
            </a:r>
            <a:r>
              <a:rPr lang="en-US" altLang="ko-KR" dirty="0"/>
              <a:t>border-image</a:t>
            </a:r>
            <a:endParaRPr lang="ko-KR" altLang="en-US" dirty="0"/>
          </a:p>
        </p:txBody>
      </p:sp>
      <p:sp>
        <p:nvSpPr>
          <p:cNvPr id="11" name="내용 개체 틀 10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1"/>
            <a:r>
              <a:rPr lang="ko-KR" altLang="en-US" dirty="0" smtClean="0"/>
              <a:t>테두리에 </a:t>
            </a:r>
            <a:r>
              <a:rPr lang="ko-KR" altLang="en-US" dirty="0"/>
              <a:t>이미지를 </a:t>
            </a:r>
            <a:r>
              <a:rPr lang="ko-KR" altLang="en-US" dirty="0" smtClean="0"/>
              <a:t>입힘</a:t>
            </a:r>
            <a:endParaRPr lang="en-US" altLang="ko-KR" dirty="0" smtClean="0"/>
          </a:p>
          <a:p>
            <a:pPr lvl="2"/>
            <a:r>
              <a:rPr lang="ko-KR" altLang="en-US" dirty="0"/>
              <a:t>모서리</a:t>
            </a:r>
            <a:r>
              <a:rPr lang="en-US" altLang="ko-KR" dirty="0"/>
              <a:t>(corner)</a:t>
            </a:r>
            <a:r>
              <a:rPr lang="ko-KR" altLang="en-US" dirty="0"/>
              <a:t>와 에지</a:t>
            </a:r>
            <a:r>
              <a:rPr lang="en-US" altLang="ko-KR" dirty="0"/>
              <a:t>(edge)</a:t>
            </a:r>
            <a:r>
              <a:rPr lang="ko-KR" altLang="en-US" dirty="0"/>
              <a:t>로 구분하여 각각 </a:t>
            </a:r>
            <a:r>
              <a:rPr lang="ko-KR" altLang="en-US" dirty="0" smtClean="0"/>
              <a:t>이미지 입힘 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border-width</a:t>
            </a:r>
            <a:r>
              <a:rPr lang="ko-KR" altLang="en-US" dirty="0" smtClean="0"/>
              <a:t>과 </a:t>
            </a:r>
            <a:r>
              <a:rPr lang="en-US" altLang="ko-KR" dirty="0" smtClean="0"/>
              <a:t>border-style </a:t>
            </a:r>
            <a:r>
              <a:rPr lang="ko-KR" altLang="en-US" dirty="0" smtClean="0"/>
              <a:t>역시 미리 지정 필요</a:t>
            </a:r>
            <a:endParaRPr lang="en-US" altLang="ko-KR" dirty="0"/>
          </a:p>
          <a:p>
            <a:pPr lvl="2"/>
            <a:endParaRPr lang="en-US" altLang="ko-KR" dirty="0"/>
          </a:p>
          <a:p>
            <a:pPr marL="365760" lvl="1" indent="0">
              <a:buNone/>
            </a:pPr>
            <a:r>
              <a:rPr lang="ko-KR" altLang="en-US" dirty="0" smtClean="0"/>
              <a:t>예</a:t>
            </a:r>
            <a:r>
              <a:rPr lang="en-US" altLang="ko-KR" dirty="0" smtClean="0"/>
              <a:t>) border.png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30</a:t>
            </a:r>
            <a:r>
              <a:rPr lang="ko-KR" altLang="en-US" dirty="0" smtClean="0"/>
              <a:t>픽셀 크기 조각으로 이미지 테두리 만들기</a:t>
            </a:r>
            <a:endParaRPr lang="ko-KR" altLang="en-US" dirty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51</a:t>
            </a:fld>
            <a:endParaRPr lang="ko-KR" altLang="en-US" dirty="0"/>
          </a:p>
        </p:txBody>
      </p:sp>
      <p:grpSp>
        <p:nvGrpSpPr>
          <p:cNvPr id="14" name="그룹 13"/>
          <p:cNvGrpSpPr/>
          <p:nvPr/>
        </p:nvGrpSpPr>
        <p:grpSpPr>
          <a:xfrm>
            <a:off x="1285289" y="3384541"/>
            <a:ext cx="7194298" cy="1960696"/>
            <a:chOff x="1049436" y="4131560"/>
            <a:chExt cx="7194298" cy="1960696"/>
          </a:xfrm>
        </p:grpSpPr>
        <p:sp>
          <p:nvSpPr>
            <p:cNvPr id="5" name="직사각형 4"/>
            <p:cNvSpPr/>
            <p:nvPr/>
          </p:nvSpPr>
          <p:spPr>
            <a:xfrm>
              <a:off x="1049436" y="4176442"/>
              <a:ext cx="488338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 latinLnBrk="0"/>
              <a:r>
                <a:rPr lang="en-US" altLang="ko-KR" dirty="0" smtClean="0">
                  <a:solidFill>
                    <a:srgbClr val="CC00CC"/>
                  </a:solidFill>
                </a:rPr>
                <a:t>border-image</a:t>
              </a:r>
              <a:r>
                <a:rPr lang="en-US" altLang="ko-KR" dirty="0" smtClean="0"/>
                <a:t> : </a:t>
              </a:r>
              <a:r>
                <a:rPr lang="en-US" altLang="ko-KR" dirty="0" err="1" smtClean="0">
                  <a:solidFill>
                    <a:srgbClr val="00B0F0"/>
                  </a:solidFill>
                </a:rPr>
                <a:t>url</a:t>
              </a:r>
              <a:r>
                <a:rPr lang="en-US" altLang="ko-KR" dirty="0" smtClean="0">
                  <a:solidFill>
                    <a:srgbClr val="00B0F0"/>
                  </a:solidFill>
                </a:rPr>
                <a:t>(“border.png”)  30  round</a:t>
              </a:r>
              <a:r>
                <a:rPr lang="en-US" altLang="ko-KR" dirty="0" smtClean="0"/>
                <a:t>;</a:t>
              </a:r>
              <a:r>
                <a:rPr lang="en-US" altLang="ko-KR" dirty="0" smtClean="0">
                  <a:solidFill>
                    <a:srgbClr val="00B0F0"/>
                  </a:solidFill>
                </a:rPr>
                <a:t> </a:t>
              </a:r>
              <a:endParaRPr lang="en-US" altLang="ko-KR" dirty="0">
                <a:solidFill>
                  <a:srgbClr val="00B0F0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167179" y="4773286"/>
              <a:ext cx="818626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 fontAlgn="base"/>
              <a:r>
                <a:rPr lang="ko-KR" altLang="en-US" sz="1000" dirty="0" smtClean="0"/>
                <a:t>에지</a:t>
              </a:r>
              <a:r>
                <a:rPr lang="en-US" altLang="ko-KR" sz="1000" dirty="0"/>
                <a:t>(edge</a:t>
              </a:r>
              <a:r>
                <a:rPr lang="en-US" altLang="ko-KR" sz="1000" dirty="0" smtClean="0"/>
                <a:t>)</a:t>
              </a:r>
            </a:p>
            <a:p>
              <a:pPr lvl="0" algn="ctr" fontAlgn="base"/>
              <a:r>
                <a:rPr lang="ko-KR" altLang="en-US" sz="1000" dirty="0" smtClean="0"/>
                <a:t> 이미지</a:t>
              </a:r>
              <a:endParaRPr lang="en-US" altLang="ko-KR" sz="1000" dirty="0" smtClean="0"/>
            </a:p>
            <a:p>
              <a:pPr lvl="0" algn="ctr" fontAlgn="base"/>
              <a:r>
                <a:rPr lang="ko-KR" altLang="en-US" sz="1000" dirty="0" smtClean="0"/>
                <a:t> 반복 배치</a:t>
              </a:r>
              <a:endParaRPr lang="ko-KR" altLang="en-US" sz="1000" dirty="0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3023072" y="4773286"/>
              <a:ext cx="843501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fontAlgn="base"/>
              <a:r>
                <a:rPr lang="ko-KR" altLang="en-US" sz="1000" dirty="0" smtClean="0"/>
                <a:t>이미지 </a:t>
              </a:r>
              <a:r>
                <a:rPr lang="en-US" altLang="ko-KR" sz="1000" dirty="0"/>
                <a:t>URL</a:t>
              </a:r>
              <a:endParaRPr lang="ko-KR" altLang="en-US" sz="1000" dirty="0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3897573" y="4773286"/>
              <a:ext cx="1310967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 fontAlgn="base"/>
              <a:r>
                <a:rPr lang="ko-KR" altLang="en-US" sz="1000" dirty="0" smtClean="0"/>
                <a:t>이미지에서 </a:t>
              </a:r>
              <a:r>
                <a:rPr lang="en-US" altLang="ko-KR" sz="1000" dirty="0" smtClean="0"/>
                <a:t>30</a:t>
              </a:r>
              <a:r>
                <a:rPr lang="ko-KR" altLang="en-US" sz="1000" dirty="0" smtClean="0"/>
                <a:t>픽셀 조각을 떼어내</a:t>
              </a:r>
              <a:endParaRPr lang="en-US" altLang="ko-KR" sz="1000" dirty="0" smtClean="0"/>
            </a:p>
            <a:p>
              <a:pPr lvl="0" algn="ctr" fontAlgn="base"/>
              <a:r>
                <a:rPr lang="ko-KR" altLang="en-US" sz="1000" dirty="0" smtClean="0"/>
                <a:t> 모서리에 배치</a:t>
              </a:r>
              <a:endParaRPr lang="en-US" altLang="ko-KR" sz="1000" dirty="0" smtClean="0"/>
            </a:p>
          </p:txBody>
        </p:sp>
        <p:cxnSp>
          <p:nvCxnSpPr>
            <p:cNvPr id="13" name="직선 화살표 연결선 12"/>
            <p:cNvCxnSpPr/>
            <p:nvPr/>
          </p:nvCxnSpPr>
          <p:spPr>
            <a:xfrm flipV="1">
              <a:off x="3444823" y="4486499"/>
              <a:ext cx="0" cy="278740"/>
            </a:xfrm>
            <a:prstGeom prst="straightConnector1">
              <a:avLst/>
            </a:prstGeom>
            <a:ln>
              <a:solidFill>
                <a:schemeClr val="accent4">
                  <a:lumMod val="60000"/>
                  <a:lumOff val="4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화살표 연결선 14"/>
            <p:cNvCxnSpPr>
              <a:stCxn id="8" idx="0"/>
            </p:cNvCxnSpPr>
            <p:nvPr/>
          </p:nvCxnSpPr>
          <p:spPr>
            <a:xfrm flipV="1">
              <a:off x="4553057" y="4500752"/>
              <a:ext cx="208612" cy="272534"/>
            </a:xfrm>
            <a:prstGeom prst="straightConnector1">
              <a:avLst/>
            </a:prstGeom>
            <a:ln>
              <a:solidFill>
                <a:schemeClr val="accent4">
                  <a:lumMod val="60000"/>
                  <a:lumOff val="4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화살표 연결선 17"/>
            <p:cNvCxnSpPr>
              <a:stCxn id="6" idx="0"/>
            </p:cNvCxnSpPr>
            <p:nvPr/>
          </p:nvCxnSpPr>
          <p:spPr>
            <a:xfrm flipH="1" flipV="1">
              <a:off x="5370656" y="4503406"/>
              <a:ext cx="205836" cy="269880"/>
            </a:xfrm>
            <a:prstGeom prst="straightConnector1">
              <a:avLst/>
            </a:prstGeom>
            <a:ln>
              <a:solidFill>
                <a:schemeClr val="accent4">
                  <a:lumMod val="60000"/>
                  <a:lumOff val="4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170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43320" y="4234093"/>
              <a:ext cx="1200150" cy="11906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2" name="타원 21"/>
            <p:cNvSpPr/>
            <p:nvPr/>
          </p:nvSpPr>
          <p:spPr>
            <a:xfrm>
              <a:off x="6527688" y="5155032"/>
              <a:ext cx="216024" cy="257507"/>
            </a:xfrm>
            <a:prstGeom prst="ellipse">
              <a:avLst/>
            </a:prstGeom>
            <a:noFill/>
            <a:ln w="9525">
              <a:solidFill>
                <a:srgbClr val="C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타원 23"/>
            <p:cNvSpPr/>
            <p:nvPr/>
          </p:nvSpPr>
          <p:spPr>
            <a:xfrm>
              <a:off x="6763616" y="5155032"/>
              <a:ext cx="662075" cy="257507"/>
            </a:xfrm>
            <a:prstGeom prst="ellipse">
              <a:avLst/>
            </a:prstGeom>
            <a:noFill/>
            <a:ln w="9525">
              <a:solidFill>
                <a:srgbClr val="C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6355603" y="5587868"/>
              <a:ext cx="569387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fontAlgn="base"/>
              <a:r>
                <a:rPr lang="ko-KR" altLang="en-US" sz="1000" dirty="0" smtClean="0"/>
                <a:t>모서리</a:t>
              </a:r>
              <a:endParaRPr lang="ko-KR" altLang="en-US" sz="1000" dirty="0"/>
            </a:p>
          </p:txBody>
        </p:sp>
        <p:cxnSp>
          <p:nvCxnSpPr>
            <p:cNvPr id="28" name="직선 화살표 연결선 27"/>
            <p:cNvCxnSpPr/>
            <p:nvPr/>
          </p:nvCxnSpPr>
          <p:spPr>
            <a:xfrm flipV="1">
              <a:off x="6640297" y="5387972"/>
              <a:ext cx="0" cy="278740"/>
            </a:xfrm>
            <a:prstGeom prst="straightConnector1">
              <a:avLst/>
            </a:prstGeom>
            <a:ln>
              <a:solidFill>
                <a:schemeClr val="accent4">
                  <a:lumMod val="60000"/>
                  <a:lumOff val="4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직사각형 28"/>
            <p:cNvSpPr/>
            <p:nvPr/>
          </p:nvSpPr>
          <p:spPr>
            <a:xfrm>
              <a:off x="6984545" y="5587868"/>
              <a:ext cx="441146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fontAlgn="base"/>
              <a:r>
                <a:rPr lang="ko-KR" altLang="en-US" sz="1000" dirty="0" smtClean="0"/>
                <a:t>에지</a:t>
              </a:r>
              <a:endParaRPr lang="ko-KR" altLang="en-US" sz="1000" dirty="0"/>
            </a:p>
          </p:txBody>
        </p:sp>
        <p:cxnSp>
          <p:nvCxnSpPr>
            <p:cNvPr id="30" name="직선 화살표 연결선 29"/>
            <p:cNvCxnSpPr>
              <a:stCxn id="29" idx="0"/>
              <a:endCxn id="7170" idx="2"/>
            </p:cNvCxnSpPr>
            <p:nvPr/>
          </p:nvCxnSpPr>
          <p:spPr>
            <a:xfrm flipH="1" flipV="1">
              <a:off x="7143395" y="5424718"/>
              <a:ext cx="61723" cy="163150"/>
            </a:xfrm>
            <a:prstGeom prst="straightConnector1">
              <a:avLst/>
            </a:prstGeom>
            <a:ln>
              <a:solidFill>
                <a:schemeClr val="accent4">
                  <a:lumMod val="60000"/>
                  <a:lumOff val="4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68" name="직사각형 7167"/>
            <p:cNvSpPr/>
            <p:nvPr/>
          </p:nvSpPr>
          <p:spPr>
            <a:xfrm>
              <a:off x="6330778" y="4131560"/>
              <a:ext cx="1615891" cy="1702529"/>
            </a:xfrm>
            <a:prstGeom prst="rect">
              <a:avLst/>
            </a:prstGeom>
            <a:noFill/>
            <a:ln w="952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6084168" y="5846035"/>
              <a:ext cx="215956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 smtClean="0"/>
                <a:t>테두리에</a:t>
              </a:r>
              <a:r>
                <a:rPr lang="en-US" altLang="ko-KR" sz="1000" dirty="0" smtClean="0"/>
                <a:t> </a:t>
              </a:r>
              <a:r>
                <a:rPr lang="ko-KR" altLang="en-US" sz="1000" dirty="0" smtClean="0"/>
                <a:t>이미지를 입힌 </a:t>
              </a:r>
              <a:r>
                <a:rPr lang="en-US" altLang="ko-KR" sz="1000" dirty="0" smtClean="0"/>
                <a:t>&lt;p&gt; </a:t>
              </a:r>
              <a:r>
                <a:rPr lang="ko-KR" altLang="en-US" sz="1000" dirty="0" smtClean="0"/>
                <a:t>태그</a:t>
              </a:r>
              <a:endParaRPr lang="ko-KR" altLang="en-US" sz="1000" dirty="0"/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1331640" y="5157192"/>
            <a:ext cx="3893900" cy="646331"/>
          </a:xfrm>
          <a:prstGeom prst="rect">
            <a:avLst/>
          </a:prstGeom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pPr lvl="0" algn="just" fontAlgn="base"/>
            <a:r>
              <a:rPr lang="en-US" altLang="ko-KR" sz="1200" kern="0" dirty="0">
                <a:solidFill>
                  <a:srgbClr val="000000"/>
                </a:solidFill>
                <a:latin typeface="+mn-ea"/>
              </a:rPr>
              <a:t>round – </a:t>
            </a:r>
            <a:r>
              <a:rPr lang="ko-KR" altLang="en-US" sz="1200" kern="0" dirty="0">
                <a:solidFill>
                  <a:srgbClr val="000000"/>
                </a:solidFill>
                <a:latin typeface="+mn-ea"/>
              </a:rPr>
              <a:t>에지 이미지 반복 </a:t>
            </a:r>
            <a:r>
              <a:rPr lang="ko-KR" altLang="en-US" sz="1200" kern="0" dirty="0" smtClean="0">
                <a:solidFill>
                  <a:srgbClr val="000000"/>
                </a:solidFill>
                <a:latin typeface="+mn-ea"/>
              </a:rPr>
              <a:t>배치</a:t>
            </a:r>
            <a:r>
              <a:rPr lang="en-US" altLang="ko-KR" sz="1200" kern="0" dirty="0" smtClean="0">
                <a:solidFill>
                  <a:srgbClr val="000000"/>
                </a:solidFill>
                <a:latin typeface="+mn-ea"/>
              </a:rPr>
              <a:t>. </a:t>
            </a:r>
            <a:r>
              <a:rPr lang="ko-KR" altLang="en-US" sz="1200" kern="0" dirty="0" smtClean="0">
                <a:solidFill>
                  <a:srgbClr val="000000"/>
                </a:solidFill>
                <a:latin typeface="+mn-ea"/>
              </a:rPr>
              <a:t>테두리 길이만큼 </a:t>
            </a:r>
            <a:endParaRPr lang="en-US" altLang="ko-KR" sz="1200" kern="0" dirty="0" smtClean="0">
              <a:solidFill>
                <a:srgbClr val="000000"/>
              </a:solidFill>
              <a:latin typeface="+mn-ea"/>
            </a:endParaRPr>
          </a:p>
          <a:p>
            <a:pPr lvl="0" algn="just" fontAlgn="base"/>
            <a:r>
              <a:rPr lang="en-US" altLang="ko-KR" sz="1200" kern="0" dirty="0" smtClean="0">
                <a:solidFill>
                  <a:srgbClr val="000000"/>
                </a:solidFill>
                <a:latin typeface="+mn-ea"/>
              </a:rPr>
              <a:t>repeat </a:t>
            </a:r>
            <a:r>
              <a:rPr lang="en-US" altLang="ko-KR" sz="1200" kern="0" dirty="0">
                <a:solidFill>
                  <a:srgbClr val="000000"/>
                </a:solidFill>
                <a:latin typeface="+mn-ea"/>
              </a:rPr>
              <a:t>- </a:t>
            </a:r>
            <a:r>
              <a:rPr lang="ko-KR" altLang="en-US" sz="1200" kern="0" dirty="0">
                <a:solidFill>
                  <a:srgbClr val="000000"/>
                </a:solidFill>
                <a:latin typeface="+mn-ea"/>
              </a:rPr>
              <a:t>에지 이미지 반복 </a:t>
            </a:r>
            <a:r>
              <a:rPr lang="ko-KR" altLang="en-US" sz="1200" kern="0" dirty="0" smtClean="0">
                <a:solidFill>
                  <a:srgbClr val="000000"/>
                </a:solidFill>
                <a:latin typeface="+mn-ea"/>
              </a:rPr>
              <a:t>배치</a:t>
            </a:r>
            <a:endParaRPr lang="ko-KR" altLang="en-US" sz="1200" kern="0" dirty="0">
              <a:solidFill>
                <a:srgbClr val="000000"/>
              </a:solidFill>
              <a:latin typeface="+mn-ea"/>
            </a:endParaRPr>
          </a:p>
          <a:p>
            <a:pPr lvl="0" algn="just" fontAlgn="base"/>
            <a:r>
              <a:rPr lang="en-US" altLang="ko-KR" sz="1200" kern="0" dirty="0">
                <a:solidFill>
                  <a:srgbClr val="000000"/>
                </a:solidFill>
                <a:latin typeface="+mn-ea"/>
              </a:rPr>
              <a:t>stretch – </a:t>
            </a:r>
            <a:r>
              <a:rPr lang="ko-KR" altLang="en-US" sz="1200" kern="0" dirty="0">
                <a:solidFill>
                  <a:srgbClr val="000000"/>
                </a:solidFill>
                <a:latin typeface="+mn-ea"/>
              </a:rPr>
              <a:t>에지 이미지를 테두리 길이만큼 늘여 배치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03607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52</a:t>
            </a:fld>
            <a:endParaRPr lang="ko-KR" altLang="en-US" dirty="0"/>
          </a:p>
        </p:txBody>
      </p:sp>
      <p:grpSp>
        <p:nvGrpSpPr>
          <p:cNvPr id="175" name="그룹 174"/>
          <p:cNvGrpSpPr/>
          <p:nvPr/>
        </p:nvGrpSpPr>
        <p:grpSpPr>
          <a:xfrm>
            <a:off x="2512975" y="2744936"/>
            <a:ext cx="6379505" cy="1624701"/>
            <a:chOff x="1194405" y="1732835"/>
            <a:chExt cx="6379505" cy="1624701"/>
          </a:xfrm>
        </p:grpSpPr>
        <p:grpSp>
          <p:nvGrpSpPr>
            <p:cNvPr id="79" name="그룹 78"/>
            <p:cNvGrpSpPr/>
            <p:nvPr/>
          </p:nvGrpSpPr>
          <p:grpSpPr>
            <a:xfrm>
              <a:off x="1194405" y="1732835"/>
              <a:ext cx="857250" cy="1269252"/>
              <a:chOff x="1230812" y="1628800"/>
              <a:chExt cx="857250" cy="1269252"/>
            </a:xfrm>
          </p:grpSpPr>
          <p:pic>
            <p:nvPicPr>
              <p:cNvPr id="123" name="Picture 3" descr="C:\황기태\잡동사니\책\웹프로그래밍\본문\예제 소스\CSS\testimg.png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30812" y="1968503"/>
                <a:ext cx="857250" cy="857250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124" name="직선 연결선 123"/>
              <p:cNvCxnSpPr/>
              <p:nvPr/>
            </p:nvCxnSpPr>
            <p:spPr>
              <a:xfrm>
                <a:off x="1533826" y="1869061"/>
                <a:ext cx="0" cy="1028991"/>
              </a:xfrm>
              <a:prstGeom prst="line">
                <a:avLst/>
              </a:prstGeom>
              <a:ln>
                <a:solidFill>
                  <a:srgbClr val="FF5B5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직선 화살표 연결선 124"/>
              <p:cNvCxnSpPr/>
              <p:nvPr/>
            </p:nvCxnSpPr>
            <p:spPr>
              <a:xfrm>
                <a:off x="1230812" y="1869061"/>
                <a:ext cx="303014" cy="0"/>
              </a:xfrm>
              <a:prstGeom prst="straightConnector1">
                <a:avLst/>
              </a:prstGeom>
              <a:ln>
                <a:solidFill>
                  <a:srgbClr val="00B05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6" name="TextBox 125"/>
              <p:cNvSpPr txBox="1"/>
              <p:nvPr/>
            </p:nvSpPr>
            <p:spPr>
              <a:xfrm>
                <a:off x="1230812" y="1628800"/>
                <a:ext cx="33855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50" dirty="0" smtClean="0">
                    <a:solidFill>
                      <a:srgbClr val="00B050"/>
                    </a:solidFill>
                  </a:rPr>
                  <a:t>30</a:t>
                </a:r>
                <a:endParaRPr lang="ko-KR" altLang="en-US" sz="1050" dirty="0">
                  <a:solidFill>
                    <a:srgbClr val="00B050"/>
                  </a:solidFill>
                </a:endParaRPr>
              </a:p>
            </p:txBody>
          </p:sp>
        </p:grpSp>
        <p:grpSp>
          <p:nvGrpSpPr>
            <p:cNvPr id="80" name="그룹 79"/>
            <p:cNvGrpSpPr/>
            <p:nvPr/>
          </p:nvGrpSpPr>
          <p:grpSpPr>
            <a:xfrm>
              <a:off x="2447361" y="1732835"/>
              <a:ext cx="1296144" cy="1269252"/>
              <a:chOff x="2411760" y="1628800"/>
              <a:chExt cx="1296144" cy="1269252"/>
            </a:xfrm>
          </p:grpSpPr>
          <p:pic>
            <p:nvPicPr>
              <p:cNvPr id="116" name="Picture 3" descr="C:\황기태\잡동사니\책\웹프로그래밍\본문\예제 소스\CSS\testimg.png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12100" y="1968503"/>
                <a:ext cx="857250" cy="857250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117" name="직선 화살표 연결선 116"/>
              <p:cNvCxnSpPr/>
              <p:nvPr/>
            </p:nvCxnSpPr>
            <p:spPr>
              <a:xfrm>
                <a:off x="2512100" y="1869061"/>
                <a:ext cx="303014" cy="0"/>
              </a:xfrm>
              <a:prstGeom prst="straightConnector1">
                <a:avLst/>
              </a:prstGeom>
              <a:ln>
                <a:solidFill>
                  <a:srgbClr val="00B05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8" name="TextBox 117"/>
              <p:cNvSpPr txBox="1"/>
              <p:nvPr/>
            </p:nvSpPr>
            <p:spPr>
              <a:xfrm>
                <a:off x="2512100" y="1628800"/>
                <a:ext cx="33855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50" dirty="0" smtClean="0">
                    <a:solidFill>
                      <a:srgbClr val="00B050"/>
                    </a:solidFill>
                  </a:rPr>
                  <a:t>30</a:t>
                </a:r>
                <a:endParaRPr lang="ko-KR" altLang="en-US" sz="1050" dirty="0">
                  <a:solidFill>
                    <a:srgbClr val="00B050"/>
                  </a:solidFill>
                </a:endParaRPr>
              </a:p>
            </p:txBody>
          </p:sp>
          <p:cxnSp>
            <p:nvCxnSpPr>
              <p:cNvPr id="119" name="직선 연결선 118"/>
              <p:cNvCxnSpPr/>
              <p:nvPr/>
            </p:nvCxnSpPr>
            <p:spPr>
              <a:xfrm flipH="1">
                <a:off x="2411760" y="2259171"/>
                <a:ext cx="1052400" cy="0"/>
              </a:xfrm>
              <a:prstGeom prst="line">
                <a:avLst/>
              </a:prstGeom>
              <a:ln>
                <a:solidFill>
                  <a:srgbClr val="FF5B5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0" name="TextBox 119"/>
              <p:cNvSpPr txBox="1"/>
              <p:nvPr/>
            </p:nvSpPr>
            <p:spPr>
              <a:xfrm>
                <a:off x="3369350" y="1962335"/>
                <a:ext cx="33855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50" dirty="0" smtClean="0">
                    <a:solidFill>
                      <a:srgbClr val="00B050"/>
                    </a:solidFill>
                  </a:rPr>
                  <a:t>30</a:t>
                </a:r>
                <a:endParaRPr lang="ko-KR" altLang="en-US" sz="1050" dirty="0">
                  <a:solidFill>
                    <a:srgbClr val="00B050"/>
                  </a:solidFill>
                </a:endParaRPr>
              </a:p>
            </p:txBody>
          </p:sp>
          <p:cxnSp>
            <p:nvCxnSpPr>
              <p:cNvPr id="121" name="직선 화살표 연결선 120"/>
              <p:cNvCxnSpPr/>
              <p:nvPr/>
            </p:nvCxnSpPr>
            <p:spPr>
              <a:xfrm>
                <a:off x="3444658" y="1962335"/>
                <a:ext cx="0" cy="296836"/>
              </a:xfrm>
              <a:prstGeom prst="straightConnector1">
                <a:avLst/>
              </a:prstGeom>
              <a:ln>
                <a:solidFill>
                  <a:srgbClr val="00B05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직선 연결선 121"/>
              <p:cNvCxnSpPr/>
              <p:nvPr/>
            </p:nvCxnSpPr>
            <p:spPr>
              <a:xfrm>
                <a:off x="2803699" y="1869061"/>
                <a:ext cx="0" cy="1028991"/>
              </a:xfrm>
              <a:prstGeom prst="line">
                <a:avLst/>
              </a:prstGeom>
              <a:ln>
                <a:solidFill>
                  <a:srgbClr val="FF5B5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1" name="그룹 80"/>
            <p:cNvGrpSpPr/>
            <p:nvPr/>
          </p:nvGrpSpPr>
          <p:grpSpPr>
            <a:xfrm>
              <a:off x="3836999" y="1735981"/>
              <a:ext cx="1562690" cy="1527716"/>
              <a:chOff x="3729390" y="1631946"/>
              <a:chExt cx="1562690" cy="1527716"/>
            </a:xfrm>
          </p:grpSpPr>
          <p:pic>
            <p:nvPicPr>
              <p:cNvPr id="103" name="Picture 3" descr="C:\황기태\잡동사니\책\웹프로그래밍\본문\예제 소스\CSS\testimg.png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96276" y="1971649"/>
                <a:ext cx="857250" cy="857250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104" name="직선 화살표 연결선 103"/>
              <p:cNvCxnSpPr/>
              <p:nvPr/>
            </p:nvCxnSpPr>
            <p:spPr>
              <a:xfrm>
                <a:off x="4096276" y="1872207"/>
                <a:ext cx="303014" cy="0"/>
              </a:xfrm>
              <a:prstGeom prst="straightConnector1">
                <a:avLst/>
              </a:prstGeom>
              <a:ln>
                <a:solidFill>
                  <a:srgbClr val="00B05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5" name="TextBox 104"/>
              <p:cNvSpPr txBox="1"/>
              <p:nvPr/>
            </p:nvSpPr>
            <p:spPr>
              <a:xfrm>
                <a:off x="4096276" y="1631946"/>
                <a:ext cx="33855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50" dirty="0" smtClean="0">
                    <a:solidFill>
                      <a:srgbClr val="00B050"/>
                    </a:solidFill>
                  </a:rPr>
                  <a:t>30</a:t>
                </a:r>
                <a:endParaRPr lang="ko-KR" altLang="en-US" sz="1050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106" name="TextBox 105"/>
              <p:cNvSpPr txBox="1"/>
              <p:nvPr/>
            </p:nvSpPr>
            <p:spPr>
              <a:xfrm>
                <a:off x="4953526" y="1965481"/>
                <a:ext cx="33855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50" dirty="0" smtClean="0">
                    <a:solidFill>
                      <a:srgbClr val="00B050"/>
                    </a:solidFill>
                  </a:rPr>
                  <a:t>30</a:t>
                </a:r>
                <a:endParaRPr lang="ko-KR" altLang="en-US" sz="1050" dirty="0">
                  <a:solidFill>
                    <a:srgbClr val="00B050"/>
                  </a:solidFill>
                </a:endParaRPr>
              </a:p>
            </p:txBody>
          </p:sp>
          <p:cxnSp>
            <p:nvCxnSpPr>
              <p:cNvPr id="107" name="직선 화살표 연결선 106"/>
              <p:cNvCxnSpPr/>
              <p:nvPr/>
            </p:nvCxnSpPr>
            <p:spPr>
              <a:xfrm>
                <a:off x="5028834" y="1965481"/>
                <a:ext cx="0" cy="296836"/>
              </a:xfrm>
              <a:prstGeom prst="straightConnector1">
                <a:avLst/>
              </a:prstGeom>
              <a:ln>
                <a:solidFill>
                  <a:srgbClr val="00B05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직선 화살표 연결선 107"/>
              <p:cNvCxnSpPr/>
              <p:nvPr/>
            </p:nvCxnSpPr>
            <p:spPr>
              <a:xfrm>
                <a:off x="4658502" y="2906649"/>
                <a:ext cx="303014" cy="0"/>
              </a:xfrm>
              <a:prstGeom prst="straightConnector1">
                <a:avLst/>
              </a:prstGeom>
              <a:ln>
                <a:solidFill>
                  <a:srgbClr val="00B050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9" name="TextBox 108"/>
              <p:cNvSpPr txBox="1"/>
              <p:nvPr/>
            </p:nvSpPr>
            <p:spPr>
              <a:xfrm>
                <a:off x="4644008" y="2898052"/>
                <a:ext cx="33855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50" dirty="0" smtClean="0">
                    <a:solidFill>
                      <a:srgbClr val="00B050"/>
                    </a:solidFill>
                  </a:rPr>
                  <a:t>30</a:t>
                </a:r>
                <a:endParaRPr lang="ko-KR" altLang="en-US" sz="1050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110" name="TextBox 109"/>
              <p:cNvSpPr txBox="1"/>
              <p:nvPr/>
            </p:nvSpPr>
            <p:spPr>
              <a:xfrm>
                <a:off x="3729390" y="2567289"/>
                <a:ext cx="33855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50" dirty="0" smtClean="0">
                    <a:solidFill>
                      <a:srgbClr val="00B050"/>
                    </a:solidFill>
                  </a:rPr>
                  <a:t>30</a:t>
                </a:r>
                <a:endParaRPr lang="ko-KR" altLang="en-US" sz="1050" dirty="0">
                  <a:solidFill>
                    <a:srgbClr val="00B050"/>
                  </a:solidFill>
                </a:endParaRPr>
              </a:p>
            </p:txBody>
          </p:sp>
          <p:cxnSp>
            <p:nvCxnSpPr>
              <p:cNvPr id="111" name="직선 화살표 연결선 110"/>
              <p:cNvCxnSpPr/>
              <p:nvPr/>
            </p:nvCxnSpPr>
            <p:spPr>
              <a:xfrm>
                <a:off x="4015388" y="2534328"/>
                <a:ext cx="0" cy="296836"/>
              </a:xfrm>
              <a:prstGeom prst="straightConnector1">
                <a:avLst/>
              </a:prstGeom>
              <a:ln>
                <a:solidFill>
                  <a:srgbClr val="00B050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직선 연결선 111"/>
              <p:cNvCxnSpPr/>
              <p:nvPr/>
            </p:nvCxnSpPr>
            <p:spPr>
              <a:xfrm>
                <a:off x="4396085" y="1869061"/>
                <a:ext cx="0" cy="1028991"/>
              </a:xfrm>
              <a:prstGeom prst="line">
                <a:avLst/>
              </a:prstGeom>
              <a:ln>
                <a:solidFill>
                  <a:srgbClr val="FF5B5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직선 연결선 112"/>
              <p:cNvCxnSpPr/>
              <p:nvPr/>
            </p:nvCxnSpPr>
            <p:spPr>
              <a:xfrm flipH="1">
                <a:off x="4010600" y="2258577"/>
                <a:ext cx="1052400" cy="0"/>
              </a:xfrm>
              <a:prstGeom prst="line">
                <a:avLst/>
              </a:prstGeom>
              <a:ln>
                <a:solidFill>
                  <a:srgbClr val="FF5B5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직선 연결선 113"/>
              <p:cNvCxnSpPr/>
              <p:nvPr/>
            </p:nvCxnSpPr>
            <p:spPr>
              <a:xfrm flipH="1">
                <a:off x="4023656" y="2517133"/>
                <a:ext cx="1052400" cy="0"/>
              </a:xfrm>
              <a:prstGeom prst="line">
                <a:avLst/>
              </a:prstGeom>
              <a:ln>
                <a:solidFill>
                  <a:srgbClr val="FF5B5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직선 연결선 114"/>
              <p:cNvCxnSpPr/>
              <p:nvPr/>
            </p:nvCxnSpPr>
            <p:spPr>
              <a:xfrm>
                <a:off x="4644008" y="1869061"/>
                <a:ext cx="0" cy="1028991"/>
              </a:xfrm>
              <a:prstGeom prst="line">
                <a:avLst/>
              </a:prstGeom>
              <a:ln>
                <a:solidFill>
                  <a:srgbClr val="FF5B5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2" name="그룹 81"/>
            <p:cNvGrpSpPr/>
            <p:nvPr/>
          </p:nvGrpSpPr>
          <p:grpSpPr>
            <a:xfrm>
              <a:off x="5774393" y="1973096"/>
              <a:ext cx="1065456" cy="1028991"/>
              <a:chOff x="5666784" y="1869061"/>
              <a:chExt cx="1065456" cy="1028991"/>
            </a:xfrm>
          </p:grpSpPr>
          <p:pic>
            <p:nvPicPr>
              <p:cNvPr id="98" name="Picture 3" descr="C:\황기태\잡동사니\책\웹프로그래밍\본문\예제 소스\CSS\testimg.png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52460" y="1971649"/>
                <a:ext cx="857250" cy="857250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99" name="직선 연결선 98"/>
              <p:cNvCxnSpPr/>
              <p:nvPr/>
            </p:nvCxnSpPr>
            <p:spPr>
              <a:xfrm>
                <a:off x="6052269" y="1869061"/>
                <a:ext cx="0" cy="1028991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직선 연결선 99"/>
              <p:cNvCxnSpPr/>
              <p:nvPr/>
            </p:nvCxnSpPr>
            <p:spPr>
              <a:xfrm flipH="1">
                <a:off x="5666784" y="2258577"/>
                <a:ext cx="1052400" cy="0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직선 연결선 100"/>
              <p:cNvCxnSpPr/>
              <p:nvPr/>
            </p:nvCxnSpPr>
            <p:spPr>
              <a:xfrm flipH="1">
                <a:off x="5679840" y="2517133"/>
                <a:ext cx="1052400" cy="0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직선 연결선 101"/>
              <p:cNvCxnSpPr/>
              <p:nvPr/>
            </p:nvCxnSpPr>
            <p:spPr>
              <a:xfrm>
                <a:off x="6300192" y="1869061"/>
                <a:ext cx="0" cy="1028991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6" name="TextBox 85"/>
            <p:cNvSpPr txBox="1"/>
            <p:nvPr/>
          </p:nvSpPr>
          <p:spPr>
            <a:xfrm>
              <a:off x="5736293" y="3080537"/>
              <a:ext cx="100860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 smtClean="0"/>
                <a:t>자르기 완성</a:t>
              </a:r>
              <a:endParaRPr lang="ko-KR" altLang="en-US" sz="1200" dirty="0"/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6906860" y="1794390"/>
              <a:ext cx="61427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 smtClean="0"/>
                <a:t>모서리 </a:t>
              </a:r>
              <a:endParaRPr lang="en-US" altLang="ko-KR" sz="1000" dirty="0" smtClean="0"/>
            </a:p>
            <a:p>
              <a:r>
                <a:rPr lang="ko-KR" altLang="en-US" sz="1000" dirty="0" smtClean="0"/>
                <a:t>이미지</a:t>
              </a:r>
              <a:endParaRPr lang="ko-KR" altLang="en-US" sz="1000" dirty="0"/>
            </a:p>
          </p:txBody>
        </p:sp>
        <p:cxnSp>
          <p:nvCxnSpPr>
            <p:cNvPr id="90" name="직선 화살표 연결선 89"/>
            <p:cNvCxnSpPr>
              <a:stCxn id="89" idx="1"/>
            </p:cNvCxnSpPr>
            <p:nvPr/>
          </p:nvCxnSpPr>
          <p:spPr>
            <a:xfrm flipH="1">
              <a:off x="6650607" y="1994445"/>
              <a:ext cx="256253" cy="200055"/>
            </a:xfrm>
            <a:prstGeom prst="straightConnector1">
              <a:avLst/>
            </a:prstGeom>
            <a:ln>
              <a:solidFill>
                <a:schemeClr val="accent2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TextBox 90"/>
            <p:cNvSpPr txBox="1"/>
            <p:nvPr/>
          </p:nvSpPr>
          <p:spPr>
            <a:xfrm>
              <a:off x="7004523" y="2271214"/>
              <a:ext cx="56938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 smtClean="0"/>
                <a:t>에지</a:t>
              </a:r>
              <a:endParaRPr lang="en-US" altLang="ko-KR" sz="1000" dirty="0" smtClean="0"/>
            </a:p>
            <a:p>
              <a:r>
                <a:rPr lang="ko-KR" altLang="en-US" sz="1000" dirty="0" smtClean="0"/>
                <a:t>이미지</a:t>
              </a:r>
              <a:endParaRPr lang="ko-KR" altLang="en-US" sz="1000" dirty="0"/>
            </a:p>
          </p:txBody>
        </p:sp>
        <p:cxnSp>
          <p:nvCxnSpPr>
            <p:cNvPr id="92" name="직선 화살표 연결선 91"/>
            <p:cNvCxnSpPr/>
            <p:nvPr/>
          </p:nvCxnSpPr>
          <p:spPr>
            <a:xfrm flipH="1">
              <a:off x="6657449" y="2471269"/>
              <a:ext cx="393307" cy="43500"/>
            </a:xfrm>
            <a:prstGeom prst="straightConnector1">
              <a:avLst/>
            </a:prstGeom>
            <a:ln>
              <a:solidFill>
                <a:schemeClr val="accent2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오른쪽 화살표 92"/>
            <p:cNvSpPr/>
            <p:nvPr/>
          </p:nvSpPr>
          <p:spPr>
            <a:xfrm>
              <a:off x="2186111" y="2471269"/>
              <a:ext cx="144016" cy="4571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" name="오른쪽 화살표 93"/>
            <p:cNvSpPr/>
            <p:nvPr/>
          </p:nvSpPr>
          <p:spPr>
            <a:xfrm>
              <a:off x="3698279" y="2479204"/>
              <a:ext cx="144016" cy="4571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" name="오른쪽 화살표 94"/>
            <p:cNvSpPr/>
            <p:nvPr/>
          </p:nvSpPr>
          <p:spPr>
            <a:xfrm>
              <a:off x="5426471" y="2479204"/>
              <a:ext cx="144016" cy="4571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6329334" y="1820149"/>
              <a:ext cx="52610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 smtClean="0">
                  <a:solidFill>
                    <a:srgbClr val="00B050"/>
                  </a:solidFill>
                </a:rPr>
                <a:t>30x30</a:t>
              </a:r>
              <a:endParaRPr lang="ko-KR" altLang="en-US" sz="1000" dirty="0">
                <a:solidFill>
                  <a:srgbClr val="00B050"/>
                </a:solidFill>
              </a:endParaRPr>
            </a:p>
          </p:txBody>
        </p:sp>
        <p:sp>
          <p:nvSpPr>
            <p:cNvPr id="97" name="직사각형 96"/>
            <p:cNvSpPr/>
            <p:nvPr/>
          </p:nvSpPr>
          <p:spPr>
            <a:xfrm>
              <a:off x="6434583" y="2040530"/>
              <a:ext cx="299550" cy="286928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7" name="직사각형 126"/>
            <p:cNvSpPr/>
            <p:nvPr/>
          </p:nvSpPr>
          <p:spPr>
            <a:xfrm>
              <a:off x="5828417" y="2034695"/>
              <a:ext cx="299550" cy="286928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8" name="직사각형 127"/>
            <p:cNvSpPr/>
            <p:nvPr/>
          </p:nvSpPr>
          <p:spPr>
            <a:xfrm>
              <a:off x="5828417" y="2648951"/>
              <a:ext cx="299550" cy="286928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9" name="직사각형 128"/>
            <p:cNvSpPr/>
            <p:nvPr/>
          </p:nvSpPr>
          <p:spPr>
            <a:xfrm>
              <a:off x="6425747" y="2659584"/>
              <a:ext cx="299550" cy="286928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2531470" y="4742101"/>
            <a:ext cx="5906702" cy="1798081"/>
            <a:chOff x="2387454" y="4687501"/>
            <a:chExt cx="5906702" cy="1798081"/>
          </a:xfrm>
        </p:grpSpPr>
        <p:grpSp>
          <p:nvGrpSpPr>
            <p:cNvPr id="11" name="그룹 10"/>
            <p:cNvGrpSpPr/>
            <p:nvPr/>
          </p:nvGrpSpPr>
          <p:grpSpPr>
            <a:xfrm>
              <a:off x="2387454" y="4991179"/>
              <a:ext cx="2530605" cy="1494403"/>
              <a:chOff x="2051720" y="4983308"/>
              <a:chExt cx="2530605" cy="1494403"/>
            </a:xfrm>
          </p:grpSpPr>
          <p:pic>
            <p:nvPicPr>
              <p:cNvPr id="147" name="Picture 2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051720" y="4983308"/>
                <a:ext cx="2475920" cy="115203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0" name="Picture 5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079877" y="4984586"/>
                <a:ext cx="190500" cy="1905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3" name="Picture 6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91825" y="4984586"/>
                <a:ext cx="190500" cy="1905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5" name="Picture 7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071262" y="5935686"/>
                <a:ext cx="190500" cy="1905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7" name="Picture 8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70154" y="5939379"/>
                <a:ext cx="190500" cy="1905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68" name="TextBox 167"/>
              <p:cNvSpPr txBox="1"/>
              <p:nvPr/>
            </p:nvSpPr>
            <p:spPr>
              <a:xfrm>
                <a:off x="2444178" y="6200712"/>
                <a:ext cx="175240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dirty="0" smtClean="0"/>
                  <a:t>(a) </a:t>
                </a:r>
                <a:r>
                  <a:rPr lang="ko-KR" altLang="en-US" sz="1200" dirty="0" smtClean="0"/>
                  <a:t>모서리 이미지 배치</a:t>
                </a:r>
                <a:endParaRPr lang="ko-KR" altLang="en-US" sz="1200" dirty="0"/>
              </a:p>
            </p:txBody>
          </p:sp>
        </p:grpSp>
        <p:grpSp>
          <p:nvGrpSpPr>
            <p:cNvPr id="14" name="그룹 13"/>
            <p:cNvGrpSpPr/>
            <p:nvPr/>
          </p:nvGrpSpPr>
          <p:grpSpPr>
            <a:xfrm>
              <a:off x="5342467" y="4687501"/>
              <a:ext cx="2951689" cy="1790210"/>
              <a:chOff x="5342467" y="4687501"/>
              <a:chExt cx="2951689" cy="1790210"/>
            </a:xfrm>
          </p:grpSpPr>
          <p:sp>
            <p:nvSpPr>
              <p:cNvPr id="137" name="TextBox 136"/>
              <p:cNvSpPr txBox="1"/>
              <p:nvPr/>
            </p:nvSpPr>
            <p:spPr>
              <a:xfrm>
                <a:off x="5871698" y="4687501"/>
                <a:ext cx="2422458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00" dirty="0" smtClean="0"/>
                  <a:t>round </a:t>
                </a:r>
                <a:r>
                  <a:rPr lang="ko-KR" altLang="en-US" sz="1000" dirty="0" smtClean="0"/>
                  <a:t>방식으로 에지 이미지 반복 배치</a:t>
                </a:r>
                <a:endParaRPr lang="en-US" altLang="ko-KR" sz="1000" dirty="0" smtClean="0"/>
              </a:p>
            </p:txBody>
          </p:sp>
          <p:pic>
            <p:nvPicPr>
              <p:cNvPr id="140" name="Picture 2"/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86483" y="5000012"/>
                <a:ext cx="2475920" cy="11353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69" name="TextBox 168"/>
              <p:cNvSpPr txBox="1"/>
              <p:nvPr/>
            </p:nvSpPr>
            <p:spPr>
              <a:xfrm>
                <a:off x="5342467" y="6200712"/>
                <a:ext cx="279114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dirty="0" smtClean="0"/>
                  <a:t>(b) </a:t>
                </a:r>
                <a:r>
                  <a:rPr lang="en-US" altLang="ko-KR" sz="1200" dirty="0"/>
                  <a:t>r</a:t>
                </a:r>
                <a:r>
                  <a:rPr lang="en-US" altLang="ko-KR" sz="1200" dirty="0" smtClean="0"/>
                  <a:t>ound </a:t>
                </a:r>
                <a:r>
                  <a:rPr lang="ko-KR" altLang="en-US" sz="1200" dirty="0" smtClean="0"/>
                  <a:t>방식으로 에지 이미지 배치</a:t>
                </a:r>
                <a:endParaRPr lang="ko-KR" altLang="en-US" sz="1200" dirty="0"/>
              </a:p>
            </p:txBody>
          </p:sp>
          <p:cxnSp>
            <p:nvCxnSpPr>
              <p:cNvPr id="170" name="직선 화살표 연결선 169"/>
              <p:cNvCxnSpPr/>
              <p:nvPr/>
            </p:nvCxnSpPr>
            <p:spPr>
              <a:xfrm flipH="1">
                <a:off x="6141763" y="4898636"/>
                <a:ext cx="169234" cy="149948"/>
              </a:xfrm>
              <a:prstGeom prst="straightConnector1">
                <a:avLst/>
              </a:prstGeom>
              <a:ln>
                <a:solidFill>
                  <a:schemeClr val="accent2">
                    <a:lumMod val="75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9762" y="1052736"/>
            <a:ext cx="2475920" cy="11520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3" name="그룹 62"/>
          <p:cNvGrpSpPr/>
          <p:nvPr/>
        </p:nvGrpSpPr>
        <p:grpSpPr>
          <a:xfrm>
            <a:off x="2748606" y="1094703"/>
            <a:ext cx="1152815" cy="1068100"/>
            <a:chOff x="682881" y="128652"/>
            <a:chExt cx="1152815" cy="1068100"/>
          </a:xfrm>
        </p:grpSpPr>
        <p:grpSp>
          <p:nvGrpSpPr>
            <p:cNvPr id="64" name="그룹 63"/>
            <p:cNvGrpSpPr/>
            <p:nvPr/>
          </p:nvGrpSpPr>
          <p:grpSpPr>
            <a:xfrm>
              <a:off x="775445" y="195280"/>
              <a:ext cx="973193" cy="957370"/>
              <a:chOff x="1659437" y="1844824"/>
              <a:chExt cx="973193" cy="957370"/>
            </a:xfrm>
          </p:grpSpPr>
          <p:sp>
            <p:nvSpPr>
              <p:cNvPr id="66" name="TextBox 65"/>
              <p:cNvSpPr txBox="1"/>
              <p:nvPr/>
            </p:nvSpPr>
            <p:spPr>
              <a:xfrm>
                <a:off x="1659437" y="1844824"/>
                <a:ext cx="3369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 smtClean="0"/>
                  <a:t>A</a:t>
                </a:r>
                <a:endParaRPr lang="ko-KR" altLang="en-US" dirty="0"/>
              </a:p>
            </p:txBody>
          </p:sp>
          <p:sp>
            <p:nvSpPr>
              <p:cNvPr id="67" name="TextBox 66"/>
              <p:cNvSpPr txBox="1"/>
              <p:nvPr/>
            </p:nvSpPr>
            <p:spPr>
              <a:xfrm>
                <a:off x="1659437" y="2432862"/>
                <a:ext cx="3193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 smtClean="0"/>
                  <a:t>Z</a:t>
                </a:r>
                <a:endParaRPr lang="ko-KR" altLang="en-US" dirty="0"/>
              </a:p>
            </p:txBody>
          </p:sp>
          <p:sp>
            <p:nvSpPr>
              <p:cNvPr id="68" name="TextBox 67"/>
              <p:cNvSpPr txBox="1"/>
              <p:nvPr/>
            </p:nvSpPr>
            <p:spPr>
              <a:xfrm>
                <a:off x="2236368" y="2432862"/>
                <a:ext cx="39626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 smtClean="0"/>
                  <a:t>M</a:t>
                </a:r>
                <a:endParaRPr lang="ko-KR" altLang="en-US" dirty="0"/>
              </a:p>
            </p:txBody>
          </p:sp>
          <p:sp>
            <p:nvSpPr>
              <p:cNvPr id="69" name="직사각형 68"/>
              <p:cNvSpPr/>
              <p:nvPr/>
            </p:nvSpPr>
            <p:spPr>
              <a:xfrm>
                <a:off x="1659437" y="2154922"/>
                <a:ext cx="37863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dirty="0">
                    <a:sym typeface="Wingdings"/>
                  </a:rPr>
                  <a:t></a:t>
                </a:r>
                <a:endParaRPr lang="ko-KR" altLang="en-US" dirty="0"/>
              </a:p>
            </p:txBody>
          </p:sp>
          <p:sp>
            <p:nvSpPr>
              <p:cNvPr id="70" name="직사각형 69"/>
              <p:cNvSpPr/>
              <p:nvPr/>
            </p:nvSpPr>
            <p:spPr>
              <a:xfrm>
                <a:off x="1933752" y="2432862"/>
                <a:ext cx="37863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dirty="0">
                    <a:sym typeface="Wingdings"/>
                  </a:rPr>
                  <a:t></a:t>
                </a:r>
                <a:endParaRPr lang="ko-KR" altLang="en-US" dirty="0"/>
              </a:p>
            </p:txBody>
          </p:sp>
          <p:sp>
            <p:nvSpPr>
              <p:cNvPr id="71" name="직사각형 70"/>
              <p:cNvSpPr/>
              <p:nvPr/>
            </p:nvSpPr>
            <p:spPr>
              <a:xfrm>
                <a:off x="2229256" y="2154922"/>
                <a:ext cx="37863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dirty="0">
                    <a:sym typeface="Wingdings"/>
                  </a:rPr>
                  <a:t></a:t>
                </a:r>
                <a:endParaRPr lang="ko-KR" altLang="en-US" dirty="0"/>
              </a:p>
            </p:txBody>
          </p:sp>
          <p:sp>
            <p:nvSpPr>
              <p:cNvPr id="72" name="직사각형 71"/>
              <p:cNvSpPr/>
              <p:nvPr/>
            </p:nvSpPr>
            <p:spPr>
              <a:xfrm>
                <a:off x="1933362" y="1844824"/>
                <a:ext cx="41549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dirty="0"/>
                  <a:t>★</a:t>
                </a:r>
                <a:endParaRPr lang="ko-KR" altLang="en-US" dirty="0"/>
              </a:p>
            </p:txBody>
          </p:sp>
          <p:sp>
            <p:nvSpPr>
              <p:cNvPr id="73" name="직사각형 72"/>
              <p:cNvSpPr/>
              <p:nvPr/>
            </p:nvSpPr>
            <p:spPr>
              <a:xfrm>
                <a:off x="2264420" y="1844824"/>
                <a:ext cx="31611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dirty="0" smtClean="0"/>
                  <a:t>P</a:t>
                </a:r>
                <a:endParaRPr lang="ko-KR" altLang="en-US" dirty="0"/>
              </a:p>
            </p:txBody>
          </p:sp>
        </p:grpSp>
        <p:sp>
          <p:nvSpPr>
            <p:cNvPr id="65" name="직사각형 64"/>
            <p:cNvSpPr/>
            <p:nvPr/>
          </p:nvSpPr>
          <p:spPr>
            <a:xfrm>
              <a:off x="682881" y="128652"/>
              <a:ext cx="1152815" cy="1068100"/>
            </a:xfrm>
            <a:prstGeom prst="rect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4" name="TextBox 73"/>
          <p:cNvSpPr txBox="1"/>
          <p:nvPr/>
        </p:nvSpPr>
        <p:spPr>
          <a:xfrm>
            <a:off x="2748606" y="2302904"/>
            <a:ext cx="11753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(a) border.png</a:t>
            </a:r>
            <a:endParaRPr lang="ko-KR" altLang="en-US" sz="1200" dirty="0"/>
          </a:p>
        </p:txBody>
      </p:sp>
      <p:sp>
        <p:nvSpPr>
          <p:cNvPr id="75" name="TextBox 74"/>
          <p:cNvSpPr txBox="1"/>
          <p:nvPr/>
        </p:nvSpPr>
        <p:spPr>
          <a:xfrm>
            <a:off x="4281690" y="2302903"/>
            <a:ext cx="28520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(b) </a:t>
            </a:r>
            <a:r>
              <a:rPr lang="ko-KR" altLang="en-US" sz="1200" dirty="0" smtClean="0"/>
              <a:t>테두리에 이미지를 입힐</a:t>
            </a:r>
            <a:r>
              <a:rPr lang="en-US" altLang="ko-KR" sz="1200" dirty="0" smtClean="0"/>
              <a:t> &lt;p&gt; </a:t>
            </a:r>
            <a:r>
              <a:rPr lang="ko-KR" altLang="en-US" sz="1200" dirty="0" smtClean="0"/>
              <a:t>태그 </a:t>
            </a:r>
            <a:endParaRPr lang="ko-KR" altLang="en-US" sz="1200" dirty="0"/>
          </a:p>
        </p:txBody>
      </p:sp>
      <p:sp>
        <p:nvSpPr>
          <p:cNvPr id="76" name="TextBox 75"/>
          <p:cNvSpPr txBox="1"/>
          <p:nvPr/>
        </p:nvSpPr>
        <p:spPr>
          <a:xfrm>
            <a:off x="7073120" y="1530663"/>
            <a:ext cx="1039557" cy="272415"/>
          </a:xfrm>
          <a:prstGeom prst="wedgeRoundRectCallout">
            <a:avLst>
              <a:gd name="adj1" fmla="val -71653"/>
              <a:gd name="adj2" fmla="val 4067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20px</a:t>
            </a:r>
            <a:r>
              <a:rPr lang="ko-KR" altLang="en-US" sz="1000" dirty="0" smtClean="0"/>
              <a:t>의 테두리</a:t>
            </a:r>
            <a:endParaRPr lang="ko-KR" altLang="en-US" sz="1000" dirty="0"/>
          </a:p>
        </p:txBody>
      </p:sp>
      <p:sp>
        <p:nvSpPr>
          <p:cNvPr id="77" name="제목 1"/>
          <p:cNvSpPr txBox="1">
            <a:spLocks/>
          </p:cNvSpPr>
          <p:nvPr/>
        </p:nvSpPr>
        <p:spPr>
          <a:xfrm>
            <a:off x="612648" y="228600"/>
            <a:ext cx="8153400" cy="680120"/>
          </a:xfrm>
          <a:prstGeom prst="rect">
            <a:avLst/>
          </a:prstGeom>
        </p:spPr>
        <p:txBody>
          <a:bodyPr/>
          <a:lstStyle>
            <a:lvl1pPr algn="l" rtl="0" eaLnBrk="1" latinLnBrk="1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/>
              <a:t>이미지 테두리 만드는 예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367956" y="1087591"/>
            <a:ext cx="169469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fontAlgn="base"/>
            <a:r>
              <a:rPr lang="ko-KR" altLang="en-US" sz="1400" kern="0" dirty="0">
                <a:solidFill>
                  <a:srgbClr val="00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① 원본 이미지 준비</a:t>
            </a:r>
            <a:endParaRPr lang="ko-KR" altLang="en-US" sz="1400" kern="0" spc="0" dirty="0">
              <a:solidFill>
                <a:srgbClr val="000000"/>
              </a:solidFill>
              <a:effectLst/>
              <a:latin typeface="휴먼모음T" panose="02030504000101010101" pitchFamily="18" charset="-127"/>
            </a:endParaRPr>
          </a:p>
        </p:txBody>
      </p:sp>
      <p:cxnSp>
        <p:nvCxnSpPr>
          <p:cNvPr id="7" name="직선 화살표 연결선 6"/>
          <p:cNvCxnSpPr/>
          <p:nvPr/>
        </p:nvCxnSpPr>
        <p:spPr>
          <a:xfrm>
            <a:off x="539552" y="2637371"/>
            <a:ext cx="8079298" cy="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/>
          <p:cNvCxnSpPr/>
          <p:nvPr/>
        </p:nvCxnSpPr>
        <p:spPr>
          <a:xfrm>
            <a:off x="539552" y="4581128"/>
            <a:ext cx="8079298" cy="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367956" y="2833772"/>
            <a:ext cx="146706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fontAlgn="base"/>
            <a:r>
              <a:rPr lang="ko-KR" altLang="en-US" sz="1400" kern="0" dirty="0">
                <a:solidFill>
                  <a:srgbClr val="00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② 모서리와 </a:t>
            </a:r>
            <a:r>
              <a:rPr lang="ko-KR" altLang="en-US" sz="1400" kern="0" dirty="0" smtClean="0">
                <a:solidFill>
                  <a:srgbClr val="00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에지</a:t>
            </a:r>
            <a:endParaRPr lang="en-US" altLang="ko-KR" sz="1400" kern="0" dirty="0">
              <a:solidFill>
                <a:srgbClr val="000000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algn="just" fontAlgn="base"/>
            <a:r>
              <a:rPr lang="ko-KR" altLang="en-US" sz="1400" kern="0" dirty="0" smtClean="0">
                <a:solidFill>
                  <a:srgbClr val="00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  이미지 </a:t>
            </a:r>
            <a:r>
              <a:rPr lang="ko-KR" altLang="en-US" sz="1400" kern="0" dirty="0">
                <a:solidFill>
                  <a:srgbClr val="00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자르기</a:t>
            </a:r>
            <a:endParaRPr lang="ko-KR" altLang="en-US" sz="1400" kern="0" spc="0" dirty="0">
              <a:solidFill>
                <a:srgbClr val="000000"/>
              </a:solidFill>
              <a:effectLst/>
              <a:latin typeface="휴먼모음T" panose="0203050400010101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67956" y="4777988"/>
            <a:ext cx="171393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fontAlgn="base"/>
            <a:r>
              <a:rPr lang="ko-KR" altLang="en-US" sz="1400" kern="0" dirty="0">
                <a:solidFill>
                  <a:srgbClr val="00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③ 모서리 </a:t>
            </a:r>
            <a:r>
              <a:rPr lang="ko-KR" altLang="en-US" sz="1400" kern="0" dirty="0" smtClean="0">
                <a:solidFill>
                  <a:srgbClr val="00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이미지와</a:t>
            </a:r>
            <a:endParaRPr lang="en-US" altLang="ko-KR" sz="1400" kern="0" dirty="0" smtClean="0">
              <a:solidFill>
                <a:srgbClr val="000000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algn="just" fontAlgn="base"/>
            <a:r>
              <a:rPr lang="en-US" altLang="ko-KR" sz="1400" kern="0" dirty="0">
                <a:solidFill>
                  <a:srgbClr val="00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altLang="ko-KR" sz="1400" kern="0" dirty="0" smtClean="0">
                <a:solidFill>
                  <a:srgbClr val="00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ko-KR" altLang="en-US" sz="1400" kern="0" dirty="0" smtClean="0">
                <a:solidFill>
                  <a:srgbClr val="00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ko-KR" altLang="en-US" sz="1400" kern="0" dirty="0">
                <a:solidFill>
                  <a:srgbClr val="00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에지 이미지 배치</a:t>
            </a:r>
            <a:endParaRPr lang="ko-KR" altLang="en-US" sz="1400" kern="0" spc="0" dirty="0">
              <a:solidFill>
                <a:srgbClr val="000000"/>
              </a:solidFill>
              <a:effectLst/>
              <a:latin typeface="휴먼모음T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6247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8263" y="756439"/>
            <a:ext cx="2020789" cy="6057603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/>
              <a:t>4–17 </a:t>
            </a:r>
            <a:r>
              <a:rPr lang="ko-KR" altLang="en-US" dirty="0"/>
              <a:t>이미지 테두리 만들기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53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827584" y="1143043"/>
            <a:ext cx="5472608" cy="544764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&lt;head&gt;&lt;title&gt;</a:t>
            </a:r>
            <a:r>
              <a:rPr lang="ko-KR" altLang="en-US" sz="1200" dirty="0"/>
              <a:t>이미지 테두리 만들기</a:t>
            </a:r>
            <a:r>
              <a:rPr lang="en-US" altLang="ko-KR" sz="1200" dirty="0"/>
              <a:t>&lt;/title&gt;</a:t>
            </a:r>
          </a:p>
          <a:p>
            <a:pPr defTabSz="180000"/>
            <a:r>
              <a:rPr lang="en-US" altLang="ko-KR" sz="1200" dirty="0"/>
              <a:t>&lt;style&gt;</a:t>
            </a:r>
          </a:p>
          <a:p>
            <a:pPr defTabSz="180000"/>
            <a:r>
              <a:rPr lang="en-US" altLang="ko-KR" sz="1200" b="1" dirty="0"/>
              <a:t>p {</a:t>
            </a:r>
          </a:p>
          <a:p>
            <a:pPr defTabSz="180000"/>
            <a:r>
              <a:rPr lang="en-US" altLang="ko-KR" sz="1200" dirty="0" smtClean="0"/>
              <a:t>	background : </a:t>
            </a:r>
            <a:r>
              <a:rPr lang="en-US" altLang="ko-KR" sz="1200" dirty="0"/>
              <a:t>yellow</a:t>
            </a:r>
            <a:r>
              <a:rPr lang="en-US" altLang="ko-KR" sz="1200" dirty="0" smtClean="0"/>
              <a:t>;</a:t>
            </a:r>
          </a:p>
          <a:p>
            <a:pPr defTabSz="180000"/>
            <a:r>
              <a:rPr lang="en-US" altLang="ko-KR" sz="1200" dirty="0" smtClean="0"/>
              <a:t>	width : </a:t>
            </a:r>
            <a:r>
              <a:rPr lang="en-US" altLang="ko-KR" sz="1200" dirty="0"/>
              <a:t>200px; </a:t>
            </a:r>
          </a:p>
          <a:p>
            <a:pPr defTabSz="180000"/>
            <a:r>
              <a:rPr lang="en-US" altLang="ko-KR" sz="1200" dirty="0" smtClean="0"/>
              <a:t>	height : </a:t>
            </a:r>
            <a:r>
              <a:rPr lang="en-US" altLang="ko-KR" sz="1200" dirty="0"/>
              <a:t>60px;</a:t>
            </a:r>
          </a:p>
          <a:p>
            <a:pPr defTabSz="180000"/>
            <a:r>
              <a:rPr lang="en-US" altLang="ko-KR" sz="1200" dirty="0" smtClean="0"/>
              <a:t>	padding : </a:t>
            </a:r>
            <a:r>
              <a:rPr lang="en-US" altLang="ko-KR" sz="1200" dirty="0"/>
              <a:t>10px; </a:t>
            </a:r>
          </a:p>
          <a:p>
            <a:pPr defTabSz="180000"/>
            <a:r>
              <a:rPr lang="en-US" altLang="ko-KR" sz="1200" dirty="0" smtClean="0"/>
              <a:t>	border : </a:t>
            </a:r>
            <a:r>
              <a:rPr lang="en-US" altLang="ko-KR" sz="1200" dirty="0"/>
              <a:t>20px solid </a:t>
            </a:r>
            <a:r>
              <a:rPr lang="en-US" altLang="ko-KR" sz="1200" dirty="0" err="1"/>
              <a:t>lightgray</a:t>
            </a:r>
            <a:r>
              <a:rPr lang="en-US" altLang="ko-KR" sz="1200" dirty="0" smtClean="0"/>
              <a:t>; /*border-width</a:t>
            </a:r>
            <a:r>
              <a:rPr lang="ko-KR" altLang="en-US" sz="1200" dirty="0" smtClean="0"/>
              <a:t>와 </a:t>
            </a:r>
            <a:r>
              <a:rPr lang="en-US" altLang="ko-KR" sz="1200" dirty="0" smtClean="0"/>
              <a:t>border-style </a:t>
            </a:r>
            <a:r>
              <a:rPr lang="ko-KR" altLang="en-US" sz="1200" dirty="0" smtClean="0"/>
              <a:t>동시 지정 </a:t>
            </a:r>
            <a:r>
              <a:rPr lang="en-US" altLang="ko-KR" sz="1200" dirty="0" smtClean="0"/>
              <a:t>*/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dirty="0"/>
              <a:t>#round { </a:t>
            </a:r>
            <a:r>
              <a:rPr lang="en-US" altLang="ko-KR" sz="1200" b="1" dirty="0"/>
              <a:t>border-image: </a:t>
            </a:r>
            <a:r>
              <a:rPr lang="en-US" altLang="ko-KR" sz="1200" b="1" dirty="0" err="1" smtClean="0"/>
              <a:t>url</a:t>
            </a:r>
            <a:r>
              <a:rPr lang="en-US" altLang="ko-KR" sz="1200" b="1" dirty="0" smtClean="0"/>
              <a:t>(</a:t>
            </a:r>
            <a:r>
              <a:rPr lang="en-US" altLang="ko-KR" sz="1200" b="1" dirty="0"/>
              <a:t>"</a:t>
            </a:r>
            <a:r>
              <a:rPr lang="en-US" altLang="ko-KR" sz="1200" b="1" dirty="0" smtClean="0"/>
              <a:t>media/border.png</a:t>
            </a:r>
            <a:r>
              <a:rPr lang="en-US" altLang="ko-KR" sz="1200" b="1" dirty="0"/>
              <a:t>"</a:t>
            </a:r>
            <a:r>
              <a:rPr lang="en-US" altLang="ko-KR" sz="1200" b="1" dirty="0" smtClean="0"/>
              <a:t>) </a:t>
            </a:r>
            <a:r>
              <a:rPr lang="en-US" altLang="ko-KR" sz="1200" b="1" dirty="0"/>
              <a:t>30 </a:t>
            </a:r>
            <a:r>
              <a:rPr lang="en-US" altLang="ko-KR" sz="1200" b="1" dirty="0" smtClean="0"/>
              <a:t>round; </a:t>
            </a:r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dirty="0"/>
              <a:t>#repeat { </a:t>
            </a:r>
            <a:r>
              <a:rPr lang="en-US" altLang="ko-KR" sz="1200" b="1" dirty="0"/>
              <a:t>border-image: </a:t>
            </a:r>
            <a:r>
              <a:rPr lang="en-US" altLang="ko-KR" sz="1200" b="1" dirty="0" err="1" smtClean="0"/>
              <a:t>url</a:t>
            </a:r>
            <a:r>
              <a:rPr lang="en-US" altLang="ko-KR" sz="1200" b="1" dirty="0" smtClean="0"/>
              <a:t>(</a:t>
            </a:r>
            <a:r>
              <a:rPr lang="en-US" altLang="ko-KR" sz="1200" b="1" dirty="0"/>
              <a:t>"</a:t>
            </a:r>
            <a:r>
              <a:rPr lang="en-US" altLang="ko-KR" sz="1200" b="1" dirty="0" smtClean="0"/>
              <a:t>media/border.png</a:t>
            </a:r>
            <a:r>
              <a:rPr lang="en-US" altLang="ko-KR" sz="1200" b="1" dirty="0"/>
              <a:t>"</a:t>
            </a:r>
            <a:r>
              <a:rPr lang="en-US" altLang="ko-KR" sz="1200" b="1" dirty="0" smtClean="0"/>
              <a:t>) </a:t>
            </a:r>
            <a:r>
              <a:rPr lang="en-US" altLang="ko-KR" sz="1200" b="1" dirty="0"/>
              <a:t>30 </a:t>
            </a:r>
            <a:r>
              <a:rPr lang="en-US" altLang="ko-KR" sz="1200" b="1" dirty="0" smtClean="0"/>
              <a:t>repeat; </a:t>
            </a:r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dirty="0"/>
              <a:t>#stretch { </a:t>
            </a:r>
            <a:r>
              <a:rPr lang="en-US" altLang="ko-KR" sz="1200" b="1" dirty="0"/>
              <a:t>border-image: </a:t>
            </a:r>
            <a:r>
              <a:rPr lang="en-US" altLang="ko-KR" sz="1200" b="1" dirty="0" err="1" smtClean="0"/>
              <a:t>url</a:t>
            </a:r>
            <a:r>
              <a:rPr lang="en-US" altLang="ko-KR" sz="1200" b="1" dirty="0" smtClean="0"/>
              <a:t>(</a:t>
            </a:r>
            <a:r>
              <a:rPr lang="en-US" altLang="ko-KR" sz="1200" b="1" dirty="0"/>
              <a:t>"</a:t>
            </a:r>
            <a:r>
              <a:rPr lang="en-US" altLang="ko-KR" sz="1200" b="1" dirty="0" smtClean="0"/>
              <a:t>media/border.png</a:t>
            </a:r>
            <a:r>
              <a:rPr lang="en-US" altLang="ko-KR" sz="1200" b="1" dirty="0"/>
              <a:t>"</a:t>
            </a:r>
            <a:r>
              <a:rPr lang="en-US" altLang="ko-KR" sz="1200" b="1" dirty="0" smtClean="0"/>
              <a:t>) </a:t>
            </a:r>
            <a:r>
              <a:rPr lang="en-US" altLang="ko-KR" sz="1200" b="1" dirty="0"/>
              <a:t>30 </a:t>
            </a:r>
            <a:r>
              <a:rPr lang="en-US" altLang="ko-KR" sz="1200" b="1" dirty="0" smtClean="0"/>
              <a:t>stretch; </a:t>
            </a:r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dirty="0"/>
              <a:t>&lt;/style&gt;</a:t>
            </a:r>
          </a:p>
          <a:p>
            <a:pPr defTabSz="180000"/>
            <a:r>
              <a:rPr lang="en-US" altLang="ko-KR" sz="1200" dirty="0"/>
              <a:t>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</a:t>
            </a:r>
            <a:r>
              <a:rPr lang="ko-KR" altLang="en-US" sz="1200" dirty="0"/>
              <a:t>이미지 테두리 만들기</a:t>
            </a:r>
            <a:r>
              <a:rPr lang="en-US" altLang="ko-KR" sz="1200" dirty="0"/>
              <a:t>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ko-KR" altLang="en-US" sz="1200" dirty="0"/>
              <a:t>다음은 </a:t>
            </a:r>
            <a:r>
              <a:rPr lang="ko-KR" altLang="en-US" sz="1200" dirty="0" smtClean="0"/>
              <a:t>원본 이미지입니다</a:t>
            </a:r>
            <a:r>
              <a:rPr lang="en-US" altLang="ko-KR" sz="1200" dirty="0"/>
              <a:t>.&lt;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img</a:t>
            </a:r>
            <a:r>
              <a:rPr lang="en-US" altLang="ko-KR" sz="1200" dirty="0"/>
              <a:t> </a:t>
            </a:r>
            <a:r>
              <a:rPr lang="en-US" altLang="ko-KR" sz="1200" dirty="0" err="1"/>
              <a:t>src</a:t>
            </a:r>
            <a:r>
              <a:rPr lang="en-US" altLang="ko-KR" sz="1200" dirty="0"/>
              <a:t>="media/border.png" alt="</a:t>
            </a:r>
            <a:r>
              <a:rPr lang="ko-KR" altLang="en-US" sz="1200" dirty="0" smtClean="0"/>
              <a:t>원본</a:t>
            </a:r>
            <a:r>
              <a:rPr lang="en-US" altLang="ko-KR" sz="1200" dirty="0" smtClean="0"/>
              <a:t>"&gt;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&lt;p&gt;20x20 </a:t>
            </a:r>
            <a:r>
              <a:rPr lang="ko-KR" altLang="en-US" sz="1200" dirty="0"/>
              <a:t>크기의 회색 테두리를 가진 </a:t>
            </a:r>
            <a:r>
              <a:rPr lang="en-US" altLang="ko-KR" sz="1200" dirty="0"/>
              <a:t>P </a:t>
            </a:r>
            <a:r>
              <a:rPr lang="ko-KR" altLang="en-US" sz="1200" dirty="0"/>
              <a:t>태그</a:t>
            </a:r>
            <a:r>
              <a:rPr lang="en-US" altLang="ko-KR" sz="1200" dirty="0"/>
              <a:t>&lt;/p&gt;</a:t>
            </a:r>
          </a:p>
          <a:p>
            <a:pPr defTabSz="180000"/>
            <a:r>
              <a:rPr lang="en-US" altLang="ko-KR" sz="1200" dirty="0"/>
              <a:t>&lt;p </a:t>
            </a:r>
            <a:r>
              <a:rPr lang="en-US" altLang="ko-KR" sz="1200" b="1" dirty="0"/>
              <a:t>id="round"</a:t>
            </a:r>
            <a:r>
              <a:rPr lang="en-US" altLang="ko-KR" sz="1200" dirty="0"/>
              <a:t>&gt;round </a:t>
            </a:r>
            <a:r>
              <a:rPr lang="ko-KR" altLang="en-US" sz="1200" dirty="0"/>
              <a:t>스타일 이미지 테두리</a:t>
            </a:r>
            <a:r>
              <a:rPr lang="en-US" altLang="ko-KR" sz="1200" dirty="0"/>
              <a:t>&lt;/p&gt;</a:t>
            </a:r>
          </a:p>
          <a:p>
            <a:pPr defTabSz="180000"/>
            <a:r>
              <a:rPr lang="en-US" altLang="ko-KR" sz="1200" dirty="0"/>
              <a:t>&lt;p </a:t>
            </a:r>
            <a:r>
              <a:rPr lang="en-US" altLang="ko-KR" sz="1200" b="1" dirty="0"/>
              <a:t>id="repeat"</a:t>
            </a:r>
            <a:r>
              <a:rPr lang="en-US" altLang="ko-KR" sz="1200" dirty="0"/>
              <a:t>&gt;repeat </a:t>
            </a:r>
            <a:r>
              <a:rPr lang="ko-KR" altLang="en-US" sz="1200" dirty="0"/>
              <a:t>스타일 이미지 테두리</a:t>
            </a:r>
            <a:r>
              <a:rPr lang="en-US" altLang="ko-KR" sz="1200" dirty="0"/>
              <a:t>&lt;/p&gt;</a:t>
            </a:r>
          </a:p>
          <a:p>
            <a:pPr defTabSz="180000"/>
            <a:r>
              <a:rPr lang="en-US" altLang="ko-KR" sz="1200" dirty="0"/>
              <a:t>&lt;p </a:t>
            </a:r>
            <a:r>
              <a:rPr lang="en-US" altLang="ko-KR" sz="1200" b="1" dirty="0"/>
              <a:t>id="stretch"</a:t>
            </a:r>
            <a:r>
              <a:rPr lang="en-US" altLang="ko-KR" sz="1200" dirty="0"/>
              <a:t>&gt;stretch </a:t>
            </a:r>
            <a:r>
              <a:rPr lang="ko-KR" altLang="en-US" sz="1200" dirty="0"/>
              <a:t>스타일 이미지 테두리</a:t>
            </a:r>
            <a:r>
              <a:rPr lang="en-US" altLang="ko-KR" sz="1200" dirty="0"/>
              <a:t>&lt;/p&gt;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sp>
        <p:nvSpPr>
          <p:cNvPr id="5" name="TextBox 4"/>
          <p:cNvSpPr txBox="1"/>
          <p:nvPr/>
        </p:nvSpPr>
        <p:spPr>
          <a:xfrm>
            <a:off x="5207131" y="4365104"/>
            <a:ext cx="1338084" cy="442674"/>
          </a:xfrm>
          <a:prstGeom prst="wedgeRoundRectCallout">
            <a:avLst>
              <a:gd name="adj1" fmla="val 73429"/>
              <a:gd name="adj2" fmla="val -2283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테두리 길이에 맞게</a:t>
            </a:r>
            <a:endParaRPr lang="en-US" altLang="ko-KR" sz="1000" dirty="0" smtClean="0"/>
          </a:p>
          <a:p>
            <a:r>
              <a:rPr lang="ko-KR" altLang="en-US" sz="1000" dirty="0" smtClean="0"/>
              <a:t>이미지 크기 조절</a:t>
            </a:r>
            <a:endParaRPr lang="ko-KR" altLang="en-US" sz="1000" dirty="0"/>
          </a:p>
        </p:txBody>
      </p:sp>
      <p:sp>
        <p:nvSpPr>
          <p:cNvPr id="11" name="TextBox 10"/>
          <p:cNvSpPr txBox="1"/>
          <p:nvPr/>
        </p:nvSpPr>
        <p:spPr>
          <a:xfrm>
            <a:off x="5571222" y="5085184"/>
            <a:ext cx="1037637" cy="442674"/>
          </a:xfrm>
          <a:prstGeom prst="wedgeRoundRectCallout">
            <a:avLst>
              <a:gd name="adj1" fmla="val 73766"/>
              <a:gd name="adj2" fmla="val 4743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이미지 크기</a:t>
            </a:r>
            <a:endParaRPr lang="en-US" altLang="ko-KR" sz="1000" dirty="0" smtClean="0"/>
          </a:p>
          <a:p>
            <a:r>
              <a:rPr lang="ko-KR" altLang="en-US" sz="1000" dirty="0" smtClean="0"/>
              <a:t>조절하지 안음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456090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배경 다루기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배경 색이나 이미지지정</a:t>
            </a:r>
            <a:r>
              <a:rPr lang="en-US" altLang="ko-KR" dirty="0" smtClean="0"/>
              <a:t> </a:t>
            </a:r>
          </a:p>
          <a:p>
            <a:pPr lvl="1"/>
            <a:r>
              <a:rPr lang="en-US" altLang="ko-KR" dirty="0" smtClean="0"/>
              <a:t>background-color, background-image</a:t>
            </a:r>
          </a:p>
          <a:p>
            <a:pPr lvl="1"/>
            <a:r>
              <a:rPr lang="ko-KR" altLang="en-US" dirty="0" err="1" smtClean="0"/>
              <a:t>둘다</a:t>
            </a:r>
            <a:r>
              <a:rPr lang="ko-KR" altLang="en-US" dirty="0" smtClean="0"/>
              <a:t> 지정되면 배경 이미지가 출력되지 않는 영역에 배경색 출력</a:t>
            </a:r>
            <a:endParaRPr lang="en-US" altLang="ko-KR" dirty="0" smtClean="0"/>
          </a:p>
          <a:p>
            <a:pPr marL="365760" lvl="1" indent="0">
              <a:buNone/>
            </a:pPr>
            <a:r>
              <a:rPr lang="ko-KR" altLang="en-US" dirty="0" smtClean="0"/>
              <a:t>예</a:t>
            </a:r>
            <a:r>
              <a:rPr lang="en-US" altLang="ko-KR" dirty="0" smtClean="0"/>
              <a:t>) </a:t>
            </a:r>
          </a:p>
          <a:p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배경 이미지의 위치</a:t>
            </a:r>
            <a:r>
              <a:rPr lang="en-US" altLang="ko-KR" dirty="0" smtClean="0"/>
              <a:t>, background-position</a:t>
            </a:r>
          </a:p>
          <a:p>
            <a:pPr marL="365760" lvl="1" indent="0">
              <a:buNone/>
            </a:pPr>
            <a:r>
              <a:rPr lang="ko-KR" altLang="en-US" dirty="0" smtClean="0"/>
              <a:t>예</a:t>
            </a:r>
            <a:r>
              <a:rPr lang="en-US" altLang="ko-KR" dirty="0" smtClean="0"/>
              <a:t>)</a:t>
            </a:r>
          </a:p>
          <a:p>
            <a:pPr lvl="1"/>
            <a:endParaRPr lang="en-US" altLang="ko-KR" dirty="0" smtClean="0"/>
          </a:p>
          <a:p>
            <a:r>
              <a:rPr lang="ko-KR" altLang="en-US" dirty="0" smtClean="0"/>
              <a:t>배경 이미지 반복 출력</a:t>
            </a:r>
            <a:r>
              <a:rPr lang="en-US" altLang="ko-KR" dirty="0" smtClean="0"/>
              <a:t>, background-repeat</a:t>
            </a:r>
          </a:p>
          <a:p>
            <a:pPr marL="365760" lvl="1" indent="0">
              <a:buNone/>
            </a:pPr>
            <a:r>
              <a:rPr lang="ko-KR" altLang="en-US" dirty="0" smtClean="0"/>
              <a:t>예</a:t>
            </a:r>
            <a:r>
              <a:rPr lang="en-US" altLang="ko-KR" dirty="0" smtClean="0"/>
              <a:t>) </a:t>
            </a:r>
          </a:p>
          <a:p>
            <a:pPr lvl="1"/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54</a:t>
            </a:fld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763688" y="2636912"/>
            <a:ext cx="6336704" cy="1077218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div { </a:t>
            </a:r>
          </a:p>
          <a:p>
            <a:pPr defTabSz="180000" fontAlgn="base" latinLnBrk="0"/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	background-color : </a:t>
            </a:r>
            <a:r>
              <a:rPr lang="en-US" altLang="ko-KR" sz="1600" kern="0" dirty="0" err="1">
                <a:solidFill>
                  <a:srgbClr val="000000"/>
                </a:solidFill>
                <a:latin typeface="+mj-ea"/>
                <a:ea typeface="+mj-ea"/>
              </a:rPr>
              <a:t>skyblue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; </a:t>
            </a:r>
          </a:p>
          <a:p>
            <a:pPr defTabSz="180000" fontAlgn="base" latinLnBrk="0"/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	background-image : </a:t>
            </a:r>
            <a:r>
              <a:rPr lang="en-US" altLang="ko-KR" sz="1600" kern="0" dirty="0" err="1">
                <a:solidFill>
                  <a:srgbClr val="000000"/>
                </a:solidFill>
                <a:latin typeface="+mj-ea"/>
                <a:ea typeface="+mj-ea"/>
              </a:rPr>
              <a:t>url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("media/spongebob.png");</a:t>
            </a:r>
          </a:p>
          <a:p>
            <a:pPr defTabSz="180000" fontAlgn="base" latinLnBrk="0"/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}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1763688" y="4437112"/>
            <a:ext cx="6552728" cy="33855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background-position : center </a:t>
            </a:r>
            <a:r>
              <a:rPr lang="en-US" altLang="ko-KR" sz="1600" kern="0" dirty="0" err="1">
                <a:solidFill>
                  <a:srgbClr val="000000"/>
                </a:solidFill>
                <a:latin typeface="+mj-ea"/>
                <a:ea typeface="+mj-ea"/>
              </a:rPr>
              <a:t>center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; /* </a:t>
            </a:r>
            <a:r>
              <a:rPr lang="ko-KR" altLang="en-US" sz="1600" kern="0" dirty="0">
                <a:solidFill>
                  <a:srgbClr val="000000"/>
                </a:solidFill>
                <a:latin typeface="+mj-ea"/>
                <a:ea typeface="+mj-ea"/>
              </a:rPr>
              <a:t>박스 중간에 이미지 출력 *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/</a:t>
            </a:r>
            <a:endParaRPr lang="ko-KR" altLang="en-US" sz="1600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763688" y="5661248"/>
            <a:ext cx="6552728" cy="33855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background-repeat : repeat-y; /* </a:t>
            </a:r>
            <a:r>
              <a:rPr lang="ko-KR" altLang="en-US" sz="1600" kern="0" dirty="0" smtClean="0">
                <a:solidFill>
                  <a:srgbClr val="000000"/>
                </a:solidFill>
                <a:latin typeface="+mj-ea"/>
                <a:ea typeface="+mj-ea"/>
              </a:rPr>
              <a:t>위에서 </a:t>
            </a:r>
            <a:r>
              <a:rPr lang="ko-KR" altLang="en-US" sz="1600" kern="0" dirty="0">
                <a:solidFill>
                  <a:srgbClr val="000000"/>
                </a:solidFill>
                <a:latin typeface="+mj-ea"/>
                <a:ea typeface="+mj-ea"/>
              </a:rPr>
              <a:t>아래로 </a:t>
            </a:r>
            <a:r>
              <a:rPr lang="ko-KR" altLang="en-US" sz="1600" kern="0" dirty="0">
                <a:solidFill>
                  <a:srgbClr val="000000"/>
                </a:solidFill>
                <a:latin typeface="+mj-ea"/>
              </a:rPr>
              <a:t>이미지 </a:t>
            </a:r>
            <a:r>
              <a:rPr lang="ko-KR" altLang="en-US" sz="1600" kern="0" dirty="0" smtClean="0">
                <a:solidFill>
                  <a:srgbClr val="000000"/>
                </a:solidFill>
                <a:latin typeface="+mj-ea"/>
                <a:ea typeface="+mj-ea"/>
              </a:rPr>
              <a:t>반복 </a:t>
            </a:r>
            <a:r>
              <a:rPr lang="ko-KR" altLang="en-US" sz="1600" kern="0" dirty="0">
                <a:solidFill>
                  <a:srgbClr val="000000"/>
                </a:solidFill>
                <a:latin typeface="+mj-ea"/>
                <a:ea typeface="+mj-ea"/>
              </a:rPr>
              <a:t>출력 *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/</a:t>
            </a:r>
            <a:endParaRPr lang="ko-KR" altLang="en-US" sz="1600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450311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55</a:t>
            </a:fld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1874937" y="836712"/>
            <a:ext cx="7161559" cy="2716088"/>
            <a:chOff x="1154857" y="928936"/>
            <a:chExt cx="7161559" cy="2716088"/>
          </a:xfrm>
        </p:grpSpPr>
        <p:sp>
          <p:nvSpPr>
            <p:cNvPr id="7" name="모서리가 둥근 직사각형 6"/>
            <p:cNvSpPr/>
            <p:nvPr/>
          </p:nvSpPr>
          <p:spPr>
            <a:xfrm>
              <a:off x="1154857" y="1190546"/>
              <a:ext cx="3816424" cy="1411784"/>
            </a:xfrm>
            <a:prstGeom prst="roundRect">
              <a:avLst>
                <a:gd name="adj" fmla="val 4800"/>
              </a:avLst>
            </a:prstGeom>
            <a:solidFill>
              <a:schemeClr val="accent2">
                <a:lumMod val="20000"/>
                <a:lumOff val="80000"/>
              </a:schemeClr>
            </a:solidFill>
          </p:spPr>
          <p:txBody>
            <a:bodyPr wrap="square" lIns="36000" rIns="36000">
              <a:spAutoFit/>
            </a:bodyPr>
            <a:lstStyle/>
            <a:p>
              <a:pPr defTabSz="180000"/>
              <a:r>
                <a:rPr lang="en-US" altLang="ko-KR" sz="1200" b="1" dirty="0"/>
                <a:t>div {</a:t>
              </a:r>
            </a:p>
            <a:p>
              <a:pPr defTabSz="180000"/>
              <a:r>
                <a:rPr lang="en-US" altLang="ko-KR" sz="1200" dirty="0" smtClean="0"/>
                <a:t>	background-color :  </a:t>
              </a:r>
              <a:r>
                <a:rPr lang="en-US" altLang="ko-KR" sz="1200" dirty="0" err="1" smtClean="0"/>
                <a:t>skyblue</a:t>
              </a:r>
              <a:r>
                <a:rPr lang="en-US" altLang="ko-KR" sz="1200" dirty="0"/>
                <a:t>;</a:t>
              </a:r>
            </a:p>
            <a:p>
              <a:pPr defTabSz="180000"/>
              <a:r>
                <a:rPr lang="en-US" altLang="ko-KR" sz="1200" dirty="0" smtClean="0"/>
                <a:t>	background-size : 100px </a:t>
              </a:r>
              <a:r>
                <a:rPr lang="en-US" altLang="ko-KR" sz="1200" dirty="0" err="1"/>
                <a:t>100px</a:t>
              </a:r>
              <a:r>
                <a:rPr lang="en-US" altLang="ko-KR" sz="1200" dirty="0"/>
                <a:t>;</a:t>
              </a:r>
            </a:p>
            <a:p>
              <a:pPr defTabSz="180000"/>
              <a:r>
                <a:rPr lang="en-US" altLang="ko-KR" sz="1200" dirty="0" smtClean="0"/>
                <a:t>	background-image : </a:t>
              </a:r>
              <a:r>
                <a:rPr lang="en-US" altLang="ko-KR" sz="1200" dirty="0" err="1"/>
                <a:t>url</a:t>
              </a:r>
              <a:r>
                <a:rPr lang="en-US" altLang="ko-KR" sz="1200" dirty="0"/>
                <a:t>("media/spongebob.png");</a:t>
              </a:r>
            </a:p>
            <a:p>
              <a:pPr defTabSz="180000"/>
              <a:r>
                <a:rPr lang="en-US" altLang="ko-KR" sz="1200" dirty="0" smtClean="0"/>
                <a:t>	background-repeat : </a:t>
              </a:r>
              <a:r>
                <a:rPr lang="en-US" altLang="ko-KR" sz="1200" dirty="0"/>
                <a:t>no-repeat;</a:t>
              </a:r>
            </a:p>
            <a:p>
              <a:pPr defTabSz="180000"/>
              <a:r>
                <a:rPr lang="en-US" altLang="ko-KR" sz="1200" dirty="0" smtClean="0"/>
                <a:t>	background-position : </a:t>
              </a:r>
              <a:r>
                <a:rPr lang="en-US" altLang="ko-KR" sz="1200" dirty="0"/>
                <a:t>left center;</a:t>
              </a:r>
            </a:p>
            <a:p>
              <a:pPr defTabSz="180000"/>
              <a:r>
                <a:rPr lang="en-US" altLang="ko-KR" sz="1200" b="1" dirty="0"/>
                <a:t>}</a:t>
              </a:r>
              <a:endParaRPr lang="ko-KR" altLang="en-US" sz="1200" b="1" dirty="0"/>
            </a:p>
          </p:txBody>
        </p:sp>
        <p:sp>
          <p:nvSpPr>
            <p:cNvPr id="8" name="모서리가 둥근 직사각형 7"/>
            <p:cNvSpPr/>
            <p:nvPr/>
          </p:nvSpPr>
          <p:spPr>
            <a:xfrm>
              <a:off x="1154857" y="2897556"/>
              <a:ext cx="3816424" cy="475059"/>
            </a:xfrm>
            <a:prstGeom prst="roundRect">
              <a:avLst>
                <a:gd name="adj" fmla="val 5616"/>
              </a:avLst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 lIns="36000" rIns="36000">
              <a:spAutoFit/>
            </a:bodyPr>
            <a:lstStyle/>
            <a:p>
              <a:r>
                <a:rPr lang="en-US" altLang="ko-KR" sz="1200" b="1" dirty="0" smtClean="0"/>
                <a:t>&lt;div&gt;</a:t>
              </a:r>
              <a:r>
                <a:rPr lang="en-US" altLang="ko-KR" sz="1200" dirty="0"/>
                <a:t>SpongeBob is an over-optimistic</a:t>
              </a:r>
            </a:p>
            <a:p>
              <a:r>
                <a:rPr lang="en-US" altLang="ko-KR" sz="1200" dirty="0"/>
                <a:t> sponge that annoys other characters. </a:t>
              </a:r>
              <a:r>
                <a:rPr lang="en-US" altLang="ko-KR" sz="1200" b="1" dirty="0" smtClean="0"/>
                <a:t>&lt;/div&gt;</a:t>
              </a:r>
              <a:endParaRPr lang="ko-KR" altLang="en-US" sz="1200" b="1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054613" y="928936"/>
              <a:ext cx="90120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smtClean="0">
                  <a:solidFill>
                    <a:srgbClr val="C00000"/>
                  </a:solidFill>
                </a:rPr>
                <a:t>CSS </a:t>
              </a:r>
              <a:r>
                <a:rPr lang="ko-KR" altLang="en-US" sz="1100" dirty="0" smtClean="0">
                  <a:solidFill>
                    <a:srgbClr val="C00000"/>
                  </a:solidFill>
                </a:rPr>
                <a:t>스타일</a:t>
              </a:r>
              <a:endParaRPr lang="ko-KR" altLang="en-US" sz="1100" dirty="0">
                <a:solidFill>
                  <a:srgbClr val="C00000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112457" y="2635946"/>
              <a:ext cx="89159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smtClean="0">
                  <a:solidFill>
                    <a:srgbClr val="C00000"/>
                  </a:solidFill>
                </a:rPr>
                <a:t>HTML </a:t>
              </a:r>
              <a:r>
                <a:rPr lang="ko-KR" altLang="en-US" sz="1100" dirty="0" smtClean="0">
                  <a:solidFill>
                    <a:srgbClr val="C00000"/>
                  </a:solidFill>
                </a:rPr>
                <a:t>코드</a:t>
              </a:r>
              <a:endParaRPr lang="ko-KR" altLang="en-US" sz="1100" dirty="0">
                <a:solidFill>
                  <a:srgbClr val="C00000"/>
                </a:solidFill>
              </a:endParaRPr>
            </a:p>
          </p:txBody>
        </p:sp>
        <p:grpSp>
          <p:nvGrpSpPr>
            <p:cNvPr id="4" name="그룹 3"/>
            <p:cNvGrpSpPr/>
            <p:nvPr/>
          </p:nvGrpSpPr>
          <p:grpSpPr>
            <a:xfrm>
              <a:off x="5167178" y="940700"/>
              <a:ext cx="3149238" cy="2704324"/>
              <a:chOff x="5167178" y="437610"/>
              <a:chExt cx="3149238" cy="2704324"/>
            </a:xfrm>
          </p:grpSpPr>
          <p:pic>
            <p:nvPicPr>
              <p:cNvPr id="59" name="Picture 4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88943" y="752103"/>
                <a:ext cx="2028825" cy="20288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2053" name="그룹 2052"/>
              <p:cNvGrpSpPr/>
              <p:nvPr/>
            </p:nvGrpSpPr>
            <p:grpSpPr>
              <a:xfrm>
                <a:off x="5453975" y="437610"/>
                <a:ext cx="2862441" cy="2704324"/>
                <a:chOff x="4877911" y="1660780"/>
                <a:chExt cx="2862441" cy="2704324"/>
              </a:xfrm>
            </p:grpSpPr>
            <p:sp>
              <p:nvSpPr>
                <p:cNvPr id="5" name="직사각형 4"/>
                <p:cNvSpPr/>
                <p:nvPr/>
              </p:nvSpPr>
              <p:spPr>
                <a:xfrm>
                  <a:off x="6518543" y="4118883"/>
                  <a:ext cx="1221809" cy="24622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ko-KR" sz="1000" dirty="0">
                      <a:solidFill>
                        <a:srgbClr val="C00000"/>
                      </a:solidFill>
                    </a:rPr>
                    <a:t>background-color</a:t>
                  </a:r>
                  <a:endParaRPr lang="ko-KR" altLang="en-US" sz="1000" dirty="0">
                    <a:solidFill>
                      <a:srgbClr val="C00000"/>
                    </a:solidFill>
                  </a:endParaRPr>
                </a:p>
              </p:txBody>
            </p:sp>
            <p:cxnSp>
              <p:nvCxnSpPr>
                <p:cNvPr id="11" name="직선 화살표 연결선 10"/>
                <p:cNvCxnSpPr>
                  <a:stCxn id="5" idx="0"/>
                </p:cNvCxnSpPr>
                <p:nvPr/>
              </p:nvCxnSpPr>
              <p:spPr>
                <a:xfrm flipH="1" flipV="1">
                  <a:off x="7129447" y="3730641"/>
                  <a:ext cx="1" cy="388242"/>
                </a:xfrm>
                <a:prstGeom prst="straightConnector1">
                  <a:avLst/>
                </a:prstGeom>
                <a:ln w="9525">
                  <a:solidFill>
                    <a:srgbClr val="C00000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" name="직사각형 11"/>
                <p:cNvSpPr/>
                <p:nvPr/>
              </p:nvSpPr>
              <p:spPr>
                <a:xfrm>
                  <a:off x="5267441" y="4115173"/>
                  <a:ext cx="1332416" cy="24622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ko-KR" sz="1000" dirty="0">
                      <a:solidFill>
                        <a:srgbClr val="C00000"/>
                      </a:solidFill>
                    </a:rPr>
                    <a:t>background-image </a:t>
                  </a:r>
                  <a:endParaRPr lang="ko-KR" altLang="en-US" sz="1000" dirty="0">
                    <a:solidFill>
                      <a:srgbClr val="C00000"/>
                    </a:solidFill>
                  </a:endParaRPr>
                </a:p>
              </p:txBody>
            </p:sp>
            <p:cxnSp>
              <p:nvCxnSpPr>
                <p:cNvPr id="15" name="직선 화살표 연결선 14"/>
                <p:cNvCxnSpPr>
                  <a:stCxn id="12" idx="0"/>
                </p:cNvCxnSpPr>
                <p:nvPr/>
              </p:nvCxnSpPr>
              <p:spPr>
                <a:xfrm flipH="1" flipV="1">
                  <a:off x="5912496" y="3332035"/>
                  <a:ext cx="21153" cy="783138"/>
                </a:xfrm>
                <a:prstGeom prst="straightConnector1">
                  <a:avLst/>
                </a:prstGeom>
                <a:ln w="9525">
                  <a:solidFill>
                    <a:srgbClr val="C00000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꺾인 연결선 25"/>
                <p:cNvCxnSpPr/>
                <p:nvPr/>
              </p:nvCxnSpPr>
              <p:spPr>
                <a:xfrm rot="16200000" flipH="1">
                  <a:off x="5139130" y="2203968"/>
                  <a:ext cx="807254" cy="213320"/>
                </a:xfrm>
                <a:prstGeom prst="bentConnector3">
                  <a:avLst>
                    <a:gd name="adj1" fmla="val 100737"/>
                  </a:avLst>
                </a:prstGeom>
                <a:ln w="9525">
                  <a:solidFill>
                    <a:srgbClr val="C00000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9" name="직사각형 28"/>
                <p:cNvSpPr/>
                <p:nvPr/>
              </p:nvSpPr>
              <p:spPr>
                <a:xfrm>
                  <a:off x="4877911" y="1660780"/>
                  <a:ext cx="2111475" cy="24622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ko-KR" sz="1000" dirty="0">
                      <a:solidFill>
                        <a:srgbClr val="C00000"/>
                      </a:solidFill>
                    </a:rPr>
                    <a:t>background-position : left center</a:t>
                  </a:r>
                  <a:endParaRPr lang="ko-KR" altLang="en-US" sz="1000" dirty="0">
                    <a:solidFill>
                      <a:srgbClr val="C00000"/>
                    </a:solidFill>
                  </a:endParaRPr>
                </a:p>
              </p:txBody>
            </p:sp>
          </p:grpSp>
          <p:sp>
            <p:nvSpPr>
              <p:cNvPr id="62" name="직사각형 61"/>
              <p:cNvSpPr/>
              <p:nvPr/>
            </p:nvSpPr>
            <p:spPr>
              <a:xfrm>
                <a:off x="5167178" y="2401783"/>
                <a:ext cx="1058303" cy="2462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000" dirty="0" smtClean="0">
                    <a:solidFill>
                      <a:srgbClr val="C00000"/>
                    </a:solidFill>
                  </a:rPr>
                  <a:t>100</a:t>
                </a:r>
                <a:r>
                  <a:rPr lang="ko-KR" altLang="en-US" sz="1000" dirty="0">
                    <a:solidFill>
                      <a:srgbClr val="C00000"/>
                    </a:solidFill>
                  </a:rPr>
                  <a:t> </a:t>
                </a:r>
                <a:r>
                  <a:rPr lang="en-US" altLang="ko-KR" sz="1000" dirty="0" smtClean="0">
                    <a:solidFill>
                      <a:srgbClr val="C00000"/>
                    </a:solidFill>
                  </a:rPr>
                  <a:t>x 100 </a:t>
                </a:r>
                <a:r>
                  <a:rPr lang="ko-KR" altLang="en-US" sz="1000" dirty="0" smtClean="0">
                    <a:solidFill>
                      <a:srgbClr val="C00000"/>
                    </a:solidFill>
                  </a:rPr>
                  <a:t>크기</a:t>
                </a:r>
                <a:endParaRPr lang="ko-KR" altLang="en-US" sz="1000" dirty="0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2064" name="꺾인 연결선 2063"/>
              <p:cNvCxnSpPr>
                <a:stCxn id="62" idx="0"/>
              </p:cNvCxnSpPr>
              <p:nvPr/>
            </p:nvCxnSpPr>
            <p:spPr>
              <a:xfrm rot="5400000" flipH="1" flipV="1">
                <a:off x="5754435" y="1930736"/>
                <a:ext cx="412943" cy="529153"/>
              </a:xfrm>
              <a:prstGeom prst="bentConnector2">
                <a:avLst/>
              </a:prstGeom>
              <a:ln w="9525">
                <a:solidFill>
                  <a:srgbClr val="C0000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" name="직사각형 1"/>
              <p:cNvSpPr/>
              <p:nvPr/>
            </p:nvSpPr>
            <p:spPr>
              <a:xfrm>
                <a:off x="6239980" y="803295"/>
                <a:ext cx="1913737" cy="1914014"/>
              </a:xfrm>
              <a:prstGeom prst="rect">
                <a:avLst/>
              </a:prstGeom>
              <a:noFill/>
              <a:ln w="127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4" name="그룹 13"/>
          <p:cNvGrpSpPr/>
          <p:nvPr/>
        </p:nvGrpSpPr>
        <p:grpSpPr>
          <a:xfrm>
            <a:off x="1848812" y="3821742"/>
            <a:ext cx="7089036" cy="2442968"/>
            <a:chOff x="1155372" y="3738925"/>
            <a:chExt cx="7089036" cy="2442968"/>
          </a:xfrm>
        </p:grpSpPr>
        <p:pic>
          <p:nvPicPr>
            <p:cNvPr id="2055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53683" y="4170973"/>
              <a:ext cx="1990725" cy="2000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1" name="모서리가 둥근 직사각형 40"/>
            <p:cNvSpPr/>
            <p:nvPr/>
          </p:nvSpPr>
          <p:spPr>
            <a:xfrm>
              <a:off x="1155372" y="4000535"/>
              <a:ext cx="3816424" cy="1411784"/>
            </a:xfrm>
            <a:prstGeom prst="roundRect">
              <a:avLst>
                <a:gd name="adj" fmla="val 4800"/>
              </a:avLst>
            </a:prstGeom>
            <a:solidFill>
              <a:schemeClr val="accent2">
                <a:lumMod val="20000"/>
                <a:lumOff val="80000"/>
              </a:schemeClr>
            </a:solidFill>
          </p:spPr>
          <p:txBody>
            <a:bodyPr wrap="square" lIns="36000" rIns="36000">
              <a:spAutoFit/>
            </a:bodyPr>
            <a:lstStyle/>
            <a:p>
              <a:pPr defTabSz="180000"/>
              <a:r>
                <a:rPr lang="en-US" altLang="ko-KR" sz="1200" b="1" dirty="0"/>
                <a:t>div {</a:t>
              </a:r>
            </a:p>
            <a:p>
              <a:pPr defTabSz="180000"/>
              <a:r>
                <a:rPr lang="en-US" altLang="ko-KR" sz="1200" dirty="0" smtClean="0"/>
                <a:t>	background-color :  </a:t>
              </a:r>
              <a:r>
                <a:rPr lang="en-US" altLang="ko-KR" sz="1200" dirty="0" err="1" smtClean="0"/>
                <a:t>skyblue</a:t>
              </a:r>
              <a:r>
                <a:rPr lang="en-US" altLang="ko-KR" sz="1200" dirty="0"/>
                <a:t>;</a:t>
              </a:r>
            </a:p>
            <a:p>
              <a:pPr defTabSz="180000"/>
              <a:r>
                <a:rPr lang="en-US" altLang="ko-KR" sz="1200" dirty="0" smtClean="0"/>
                <a:t>	background-size : 100px </a:t>
              </a:r>
              <a:r>
                <a:rPr lang="en-US" altLang="ko-KR" sz="1200" dirty="0" err="1"/>
                <a:t>100px</a:t>
              </a:r>
              <a:r>
                <a:rPr lang="en-US" altLang="ko-KR" sz="1200" dirty="0"/>
                <a:t>;</a:t>
              </a:r>
            </a:p>
            <a:p>
              <a:pPr defTabSz="180000"/>
              <a:r>
                <a:rPr lang="en-US" altLang="ko-KR" sz="1200" dirty="0" smtClean="0"/>
                <a:t>	background-image : </a:t>
              </a:r>
              <a:r>
                <a:rPr lang="en-US" altLang="ko-KR" sz="1200" dirty="0" err="1"/>
                <a:t>url</a:t>
              </a:r>
              <a:r>
                <a:rPr lang="en-US" altLang="ko-KR" sz="1200" dirty="0"/>
                <a:t>("media/spongebob.png");</a:t>
              </a:r>
            </a:p>
            <a:p>
              <a:pPr defTabSz="180000"/>
              <a:r>
                <a:rPr lang="en-US" altLang="ko-KR" sz="1200" dirty="0" smtClean="0"/>
                <a:t>	background-repeat : </a:t>
              </a:r>
              <a:r>
                <a:rPr lang="en-US" altLang="ko-KR" sz="1200" b="1" dirty="0" smtClean="0"/>
                <a:t>repeat-y;</a:t>
              </a:r>
              <a:endParaRPr lang="en-US" altLang="ko-KR" sz="1200" b="1" dirty="0"/>
            </a:p>
            <a:p>
              <a:pPr defTabSz="180000"/>
              <a:r>
                <a:rPr lang="en-US" altLang="ko-KR" sz="1200" dirty="0" smtClean="0"/>
                <a:t>	background-position : </a:t>
              </a:r>
              <a:r>
                <a:rPr lang="en-US" altLang="ko-KR" sz="1200" b="1" dirty="0" smtClean="0"/>
                <a:t>center </a:t>
              </a:r>
              <a:r>
                <a:rPr lang="en-US" altLang="ko-KR" sz="1200" b="1" dirty="0"/>
                <a:t>center</a:t>
              </a:r>
              <a:r>
                <a:rPr lang="en-US" altLang="ko-KR" sz="1200" dirty="0"/>
                <a:t>;</a:t>
              </a:r>
            </a:p>
            <a:p>
              <a:pPr defTabSz="180000"/>
              <a:r>
                <a:rPr lang="en-US" altLang="ko-KR" sz="1200" b="1" dirty="0"/>
                <a:t>}</a:t>
              </a:r>
              <a:endParaRPr lang="ko-KR" altLang="en-US" sz="1200" b="1" dirty="0"/>
            </a:p>
          </p:txBody>
        </p:sp>
        <p:sp>
          <p:nvSpPr>
            <p:cNvPr id="42" name="모서리가 둥근 직사각형 41"/>
            <p:cNvSpPr/>
            <p:nvPr/>
          </p:nvSpPr>
          <p:spPr>
            <a:xfrm>
              <a:off x="1155372" y="5706834"/>
              <a:ext cx="3816424" cy="475059"/>
            </a:xfrm>
            <a:prstGeom prst="roundRect">
              <a:avLst>
                <a:gd name="adj" fmla="val 5616"/>
              </a:avLst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 lIns="36000" rIns="36000">
              <a:spAutoFit/>
            </a:bodyPr>
            <a:lstStyle/>
            <a:p>
              <a:r>
                <a:rPr lang="en-US" altLang="ko-KR" sz="1200" b="1" dirty="0" smtClean="0"/>
                <a:t>&lt;div&gt;</a:t>
              </a:r>
              <a:r>
                <a:rPr lang="en-US" altLang="ko-KR" sz="1200" dirty="0"/>
                <a:t>SpongeBob is an over-optimistic</a:t>
              </a:r>
            </a:p>
            <a:p>
              <a:r>
                <a:rPr lang="en-US" altLang="ko-KR" sz="1200" dirty="0"/>
                <a:t> sponge that annoys other characters. </a:t>
              </a:r>
              <a:r>
                <a:rPr lang="en-US" altLang="ko-KR" sz="1200" b="1" dirty="0" smtClean="0"/>
                <a:t>&lt;/div&gt;</a:t>
              </a:r>
              <a:endParaRPr lang="ko-KR" altLang="en-US" sz="1200" b="1" dirty="0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3994732" y="3738925"/>
              <a:ext cx="90120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smtClean="0">
                  <a:solidFill>
                    <a:srgbClr val="C00000"/>
                  </a:solidFill>
                </a:rPr>
                <a:t>CSS </a:t>
              </a:r>
              <a:r>
                <a:rPr lang="ko-KR" altLang="en-US" sz="1100" dirty="0" smtClean="0">
                  <a:solidFill>
                    <a:srgbClr val="C00000"/>
                  </a:solidFill>
                </a:rPr>
                <a:t>스타일</a:t>
              </a:r>
              <a:endParaRPr lang="ko-KR" altLang="en-US" sz="1100" dirty="0">
                <a:solidFill>
                  <a:srgbClr val="C00000"/>
                </a:solidFill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4052576" y="5445224"/>
              <a:ext cx="89159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smtClean="0">
                  <a:solidFill>
                    <a:srgbClr val="C00000"/>
                  </a:solidFill>
                </a:rPr>
                <a:t>HTML </a:t>
              </a:r>
              <a:r>
                <a:rPr lang="ko-KR" altLang="en-US" sz="1100" dirty="0" smtClean="0">
                  <a:solidFill>
                    <a:srgbClr val="C00000"/>
                  </a:solidFill>
                </a:rPr>
                <a:t>코드</a:t>
              </a:r>
              <a:endParaRPr lang="ko-KR" altLang="en-US" sz="1100" dirty="0">
                <a:solidFill>
                  <a:srgbClr val="C00000"/>
                </a:solidFill>
              </a:endParaRP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6284948" y="4213757"/>
              <a:ext cx="1913737" cy="1914014"/>
            </a:xfrm>
            <a:prstGeom prst="rect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5" name="제목 1"/>
          <p:cNvSpPr txBox="1">
            <a:spLocks/>
          </p:cNvSpPr>
          <p:nvPr/>
        </p:nvSpPr>
        <p:spPr>
          <a:xfrm>
            <a:off x="612648" y="228600"/>
            <a:ext cx="8153400" cy="680120"/>
          </a:xfrm>
          <a:prstGeom prst="rect">
            <a:avLst/>
          </a:prstGeom>
        </p:spPr>
        <p:txBody>
          <a:bodyPr/>
          <a:lstStyle>
            <a:lvl1pPr algn="l" rtl="0" eaLnBrk="1" latinLnBrk="1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/>
              <a:t>배경 만들기 연습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163378" y="1069507"/>
            <a:ext cx="1532360" cy="83099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100x100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크기로 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&lt;div&gt;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박스의 왼쪽 중간에 배경 이미지 넣기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163378" y="4092021"/>
            <a:ext cx="1532360" cy="83099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&lt;div&gt;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박스의 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center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위치에 </a:t>
            </a:r>
            <a:r>
              <a:rPr lang="en-US" altLang="ko-KR" sz="1200" kern="0" dirty="0" smtClean="0">
                <a:solidFill>
                  <a:srgbClr val="000000"/>
                </a:solidFill>
                <a:latin typeface="+mj-ea"/>
                <a:ea typeface="+mj-ea"/>
              </a:rPr>
              <a:t>y </a:t>
            </a:r>
            <a:r>
              <a:rPr lang="ko-KR" altLang="en-US" sz="1200" kern="0" dirty="0" smtClean="0">
                <a:solidFill>
                  <a:srgbClr val="000000"/>
                </a:solidFill>
                <a:latin typeface="+mj-ea"/>
                <a:ea typeface="+mj-ea"/>
              </a:rPr>
              <a:t>축을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따라 배경 이미지 반복</a:t>
            </a:r>
          </a:p>
        </p:txBody>
      </p:sp>
      <p:cxnSp>
        <p:nvCxnSpPr>
          <p:cNvPr id="18" name="직선 연결선 17"/>
          <p:cNvCxnSpPr/>
          <p:nvPr/>
        </p:nvCxnSpPr>
        <p:spPr>
          <a:xfrm>
            <a:off x="1803089" y="3659973"/>
            <a:ext cx="716602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6535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background </a:t>
            </a:r>
            <a:r>
              <a:rPr lang="ko-KR" altLang="en-US" smtClean="0"/>
              <a:t>단축 프로퍼티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smtClean="0"/>
              <a:t>background</a:t>
            </a:r>
          </a:p>
          <a:p>
            <a:pPr lvl="1"/>
            <a:r>
              <a:rPr lang="ko-KR" altLang="en-US" smtClean="0"/>
              <a:t>배경을 꾸미는 여러 값을 한 번에 지정하는 단축 프로퍼티</a:t>
            </a:r>
            <a:endParaRPr lang="en-US" altLang="ko-KR" smtClean="0"/>
          </a:p>
          <a:p>
            <a:pPr lvl="1"/>
            <a:r>
              <a:rPr lang="ko-KR" altLang="en-US" smtClean="0"/>
              <a:t>예</a:t>
            </a:r>
            <a:r>
              <a:rPr lang="en-US" altLang="ko-KR" smtClean="0"/>
              <a:t>) 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56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187624" y="2636912"/>
            <a:ext cx="7435955" cy="73866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div {</a:t>
            </a:r>
          </a:p>
          <a:p>
            <a:pPr defTabSz="180000" fontAlgn="base" latinLnBrk="0"/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	background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: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skyblue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url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("media/spongebob.png") center center/100px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100px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repeat-y;</a:t>
            </a:r>
          </a:p>
          <a:p>
            <a:pPr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}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1187623" y="3638347"/>
            <a:ext cx="7435955" cy="73866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div {</a:t>
            </a:r>
          </a:p>
          <a:p>
            <a:pPr defTabSz="180000" fontAlgn="base" latinLnBrk="0"/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	background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: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skyblue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;	/*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배경색을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skyblue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로 설정 *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/</a:t>
            </a:r>
          </a:p>
          <a:p>
            <a:pPr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}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187623" y="4653136"/>
            <a:ext cx="7435955" cy="73866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div 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</a:rPr>
              <a:t>{</a:t>
            </a:r>
          </a:p>
          <a:p>
            <a:pPr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	</a:t>
            </a:r>
            <a:r>
              <a:rPr lang="en-US" altLang="ko-KR" sz="1400" dirty="0" smtClean="0"/>
              <a:t>background </a:t>
            </a:r>
            <a:r>
              <a:rPr lang="en-US" altLang="ko-KR" sz="1400" dirty="0"/>
              <a:t>: </a:t>
            </a:r>
            <a:r>
              <a:rPr lang="en-US" altLang="ko-KR" sz="1400" dirty="0" err="1"/>
              <a:t>url</a:t>
            </a:r>
            <a:r>
              <a:rPr lang="en-US" altLang="ko-KR" sz="1400" dirty="0"/>
              <a:t>("media/spongebob.png"); /* </a:t>
            </a:r>
            <a:r>
              <a:rPr lang="ko-KR" altLang="en-US" sz="1400" dirty="0"/>
              <a:t>배경 이미지 지정 *</a:t>
            </a:r>
            <a:r>
              <a:rPr lang="en-US" altLang="ko-KR" sz="1400" dirty="0"/>
              <a:t>/</a:t>
            </a:r>
            <a:endParaRPr lang="ko-KR" altLang="en-US" sz="1400" dirty="0"/>
          </a:p>
          <a:p>
            <a:pPr defTabSz="180000" fontAlgn="base" latinLnBrk="0"/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}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663713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4–18 &lt;div&gt; </a:t>
            </a:r>
            <a:r>
              <a:rPr lang="ko-KR" altLang="en-US" dirty="0"/>
              <a:t>박스에 배경 </a:t>
            </a:r>
            <a:r>
              <a:rPr lang="ko-KR" altLang="en-US" dirty="0" smtClean="0"/>
              <a:t>꾸미기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57</a:t>
            </a:fld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683568" y="1484784"/>
            <a:ext cx="4608512" cy="470898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&lt;html&gt;&lt;head&gt;&lt;title&gt;</a:t>
            </a:r>
            <a:r>
              <a:rPr lang="ko-KR" altLang="en-US" sz="1200" dirty="0"/>
              <a:t>배경 꾸미기</a:t>
            </a:r>
            <a:r>
              <a:rPr lang="en-US" altLang="ko-KR" sz="1200" dirty="0"/>
              <a:t>&lt;/title&gt;</a:t>
            </a:r>
          </a:p>
          <a:p>
            <a:pPr defTabSz="180000"/>
            <a:r>
              <a:rPr lang="en-US" altLang="ko-KR" sz="1200" dirty="0"/>
              <a:t>&lt;style&gt;</a:t>
            </a:r>
          </a:p>
          <a:p>
            <a:pPr defTabSz="180000"/>
            <a:r>
              <a:rPr lang="en-US" altLang="ko-KR" sz="1200" b="1" dirty="0"/>
              <a:t>div {</a:t>
            </a:r>
          </a:p>
          <a:p>
            <a:pPr defTabSz="180000"/>
            <a:r>
              <a:rPr lang="en-US" altLang="ko-KR" sz="1200" dirty="0" smtClean="0"/>
              <a:t>	background-color </a:t>
            </a:r>
            <a:r>
              <a:rPr lang="en-US" altLang="ko-KR" sz="1200" dirty="0"/>
              <a:t>: </a:t>
            </a:r>
            <a:r>
              <a:rPr lang="en-US" altLang="ko-KR" sz="1200" dirty="0" err="1"/>
              <a:t>skyblue</a:t>
            </a:r>
            <a:r>
              <a:rPr lang="en-US" altLang="ko-KR" sz="1200" dirty="0"/>
              <a:t>;</a:t>
            </a:r>
          </a:p>
          <a:p>
            <a:pPr defTabSz="180000"/>
            <a:r>
              <a:rPr lang="en-US" altLang="ko-KR" sz="1200" dirty="0" smtClean="0"/>
              <a:t>	background-size </a:t>
            </a:r>
            <a:r>
              <a:rPr lang="en-US" altLang="ko-KR" sz="1200" dirty="0"/>
              <a:t>: 100px </a:t>
            </a:r>
            <a:r>
              <a:rPr lang="en-US" altLang="ko-KR" sz="1200" dirty="0" err="1"/>
              <a:t>100px</a:t>
            </a:r>
            <a:r>
              <a:rPr lang="en-US" altLang="ko-KR" sz="1200" dirty="0"/>
              <a:t>;</a:t>
            </a:r>
          </a:p>
          <a:p>
            <a:pPr defTabSz="180000"/>
            <a:r>
              <a:rPr lang="en-US" altLang="ko-KR" sz="1200" dirty="0" smtClean="0"/>
              <a:t>	background-image </a:t>
            </a:r>
            <a:r>
              <a:rPr lang="en-US" altLang="ko-KR" sz="1200" dirty="0"/>
              <a:t>: </a:t>
            </a:r>
            <a:r>
              <a:rPr lang="en-US" altLang="ko-KR" sz="1200" dirty="0" err="1"/>
              <a:t>url</a:t>
            </a:r>
            <a:r>
              <a:rPr lang="en-US" altLang="ko-KR" sz="1200" dirty="0"/>
              <a:t>("media/spongebob.png");</a:t>
            </a:r>
          </a:p>
          <a:p>
            <a:pPr defTabSz="180000"/>
            <a:r>
              <a:rPr lang="en-US" altLang="ko-KR" sz="1200" dirty="0" smtClean="0"/>
              <a:t>	background-repeat </a:t>
            </a:r>
            <a:r>
              <a:rPr lang="en-US" altLang="ko-KR" sz="1200" dirty="0"/>
              <a:t>: repeat-y;</a:t>
            </a:r>
          </a:p>
          <a:p>
            <a:pPr defTabSz="180000"/>
            <a:r>
              <a:rPr lang="en-US" altLang="ko-KR" sz="1200" dirty="0" smtClean="0"/>
              <a:t>	background-position </a:t>
            </a:r>
            <a:r>
              <a:rPr lang="en-US" altLang="ko-KR" sz="1200" dirty="0"/>
              <a:t>: center </a:t>
            </a:r>
            <a:r>
              <a:rPr lang="en-US" altLang="ko-KR" sz="1200" dirty="0" err="1"/>
              <a:t>center</a:t>
            </a:r>
            <a:r>
              <a:rPr lang="en-US" altLang="ko-KR" sz="1200" dirty="0"/>
              <a:t>;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b="1" dirty="0"/>
              <a:t>div {</a:t>
            </a:r>
          </a:p>
          <a:p>
            <a:pPr defTabSz="180000"/>
            <a:r>
              <a:rPr lang="en-US" altLang="ko-KR" sz="1200" dirty="0" smtClean="0"/>
              <a:t>	width </a:t>
            </a:r>
            <a:r>
              <a:rPr lang="en-US" altLang="ko-KR" sz="1200" dirty="0"/>
              <a:t>: 200px;</a:t>
            </a:r>
          </a:p>
          <a:p>
            <a:pPr defTabSz="180000"/>
            <a:r>
              <a:rPr lang="en-US" altLang="ko-KR" sz="1200" dirty="0" smtClean="0"/>
              <a:t>	height </a:t>
            </a:r>
            <a:r>
              <a:rPr lang="en-US" altLang="ko-KR" sz="1200" dirty="0"/>
              <a:t>: 200px; </a:t>
            </a:r>
          </a:p>
          <a:p>
            <a:pPr defTabSz="180000"/>
            <a:r>
              <a:rPr lang="en-US" altLang="ko-KR" sz="1200" dirty="0" smtClean="0"/>
              <a:t>	color </a:t>
            </a:r>
            <a:r>
              <a:rPr lang="en-US" altLang="ko-KR" sz="1200" dirty="0"/>
              <a:t>: </a:t>
            </a:r>
            <a:r>
              <a:rPr lang="en-US" altLang="ko-KR" sz="1200" dirty="0" err="1"/>
              <a:t>blueviolet</a:t>
            </a:r>
            <a:r>
              <a:rPr lang="en-US" altLang="ko-KR" sz="1200" dirty="0"/>
              <a:t>;</a:t>
            </a:r>
          </a:p>
          <a:p>
            <a:pPr defTabSz="180000"/>
            <a:r>
              <a:rPr lang="en-US" altLang="ko-KR" sz="1200" dirty="0" smtClean="0"/>
              <a:t>	font-size </a:t>
            </a:r>
            <a:r>
              <a:rPr lang="en-US" altLang="ko-KR" sz="1200" dirty="0"/>
              <a:t>: 16px;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dirty="0"/>
              <a:t>&lt;/style&gt;</a:t>
            </a:r>
          </a:p>
          <a:p>
            <a:pPr defTabSz="180000"/>
            <a:r>
              <a:rPr lang="en-US" altLang="ko-KR" sz="1200" dirty="0"/>
              <a:t>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smtClean="0"/>
              <a:t>h3&gt;</a:t>
            </a:r>
            <a:r>
              <a:rPr lang="en-US" altLang="ko-KR" sz="1200" dirty="0"/>
              <a:t>div </a:t>
            </a:r>
            <a:r>
              <a:rPr lang="ko-KR" altLang="en-US" sz="1200" dirty="0"/>
              <a:t>박스에 배경 꾸미기</a:t>
            </a:r>
            <a:r>
              <a:rPr lang="en-US" altLang="ko-KR" sz="1200" dirty="0" smtClean="0"/>
              <a:t>&lt;/</a:t>
            </a:r>
            <a:r>
              <a:rPr lang="en-US" altLang="ko-KR" sz="1200" dirty="0"/>
              <a:t>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&lt;div&gt;SpongeBob is an over-optimistic</a:t>
            </a:r>
          </a:p>
          <a:p>
            <a:pPr defTabSz="180000"/>
            <a:r>
              <a:rPr lang="en-US" altLang="ko-KR" sz="1200" dirty="0"/>
              <a:t> sponge that annoys other characters. &lt;/div&gt;</a:t>
            </a:r>
          </a:p>
          <a:p>
            <a:pPr defTabSz="180000"/>
            <a:r>
              <a:rPr lang="en-US" altLang="ko-KR" sz="1200" dirty="0"/>
              <a:t>&lt;/body</a:t>
            </a:r>
            <a:r>
              <a:rPr lang="en-US" altLang="ko-KR" sz="1200" dirty="0" smtClean="0"/>
              <a:t>&gt;</a:t>
            </a:r>
          </a:p>
          <a:p>
            <a:pPr defTabSz="180000"/>
            <a:r>
              <a:rPr lang="en-US" altLang="ko-KR" sz="1200" dirty="0" smtClean="0"/>
              <a:t>&lt;/</a:t>
            </a:r>
            <a:r>
              <a:rPr lang="en-US" altLang="ko-KR" sz="1200" dirty="0"/>
              <a:t>html&gt;</a:t>
            </a:r>
            <a:endParaRPr lang="ko-KR" altLang="en-US" sz="12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0112" y="1844824"/>
            <a:ext cx="2542977" cy="352199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724128" y="5517232"/>
            <a:ext cx="1817345" cy="442674"/>
          </a:xfrm>
          <a:prstGeom prst="wedgeRoundRectCallout">
            <a:avLst>
              <a:gd name="adj1" fmla="val 8640"/>
              <a:gd name="adj2" fmla="val -14168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&lt;div&gt;</a:t>
            </a:r>
            <a:r>
              <a:rPr lang="ko-KR" altLang="en-US" sz="1000" dirty="0" smtClean="0"/>
              <a:t>크기는 </a:t>
            </a:r>
            <a:r>
              <a:rPr lang="en-US" altLang="ko-KR" sz="1000" dirty="0" smtClean="0"/>
              <a:t>200x200</a:t>
            </a:r>
            <a:r>
              <a:rPr lang="ko-KR" altLang="en-US" sz="1000" dirty="0" smtClean="0"/>
              <a:t>이며</a:t>
            </a:r>
            <a:endParaRPr lang="en-US" altLang="ko-KR" sz="1000" dirty="0" smtClean="0"/>
          </a:p>
          <a:p>
            <a:r>
              <a:rPr lang="ko-KR" altLang="en-US" sz="1000" dirty="0" smtClean="0"/>
              <a:t>배경이미지 크기는 </a:t>
            </a:r>
            <a:r>
              <a:rPr lang="en-US" altLang="ko-KR" sz="1000" dirty="0" smtClean="0"/>
              <a:t>100x100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351575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텍스트 그림자</a:t>
            </a:r>
            <a:r>
              <a:rPr lang="en-US" altLang="ko-KR" dirty="0"/>
              <a:t>, </a:t>
            </a:r>
            <a:r>
              <a:rPr lang="en-US" altLang="ko-KR" dirty="0" smtClean="0"/>
              <a:t>text-shadow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1"/>
            <a:r>
              <a:rPr lang="en-US" altLang="ko-KR" dirty="0"/>
              <a:t>text-shadow </a:t>
            </a:r>
            <a:r>
              <a:rPr lang="ko-KR" altLang="en-US" dirty="0" err="1"/>
              <a:t>프로퍼티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58</a:t>
            </a:fld>
            <a:endParaRPr lang="ko-KR" altLang="en-US" dirty="0"/>
          </a:p>
        </p:txBody>
      </p:sp>
      <p:grpSp>
        <p:nvGrpSpPr>
          <p:cNvPr id="6" name="그룹 5"/>
          <p:cNvGrpSpPr/>
          <p:nvPr/>
        </p:nvGrpSpPr>
        <p:grpSpPr>
          <a:xfrm>
            <a:off x="1493153" y="3156630"/>
            <a:ext cx="6451899" cy="1552852"/>
            <a:chOff x="1043608" y="2390964"/>
            <a:chExt cx="6451899" cy="1552852"/>
          </a:xfrm>
        </p:grpSpPr>
        <p:grpSp>
          <p:nvGrpSpPr>
            <p:cNvPr id="9" name="그룹 8"/>
            <p:cNvGrpSpPr/>
            <p:nvPr/>
          </p:nvGrpSpPr>
          <p:grpSpPr>
            <a:xfrm>
              <a:off x="4114373" y="2558824"/>
              <a:ext cx="3381134" cy="1384992"/>
              <a:chOff x="4619601" y="1744590"/>
              <a:chExt cx="3381134" cy="1384992"/>
            </a:xfrm>
          </p:grpSpPr>
          <p:sp>
            <p:nvSpPr>
              <p:cNvPr id="7" name="TextBox 6"/>
              <p:cNvSpPr txBox="1"/>
              <p:nvPr/>
            </p:nvSpPr>
            <p:spPr>
              <a:xfrm>
                <a:off x="5679327" y="1947837"/>
                <a:ext cx="226376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dirty="0" smtClean="0">
                    <a:solidFill>
                      <a:srgbClr val="FF0000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Drop Shadow</a:t>
                </a:r>
                <a:endParaRPr lang="ko-KR" altLang="en-US" sz="2400" dirty="0">
                  <a:solidFill>
                    <a:srgbClr val="FF0000"/>
                  </a:solidFill>
                  <a:latin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5607737" y="1853794"/>
                <a:ext cx="226376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dirty="0" smtClean="0"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Drop Shadow</a:t>
                </a:r>
                <a:endParaRPr lang="ko-KR" altLang="en-US" sz="2400" dirty="0">
                  <a:latin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  <p:cxnSp>
            <p:nvCxnSpPr>
              <p:cNvPr id="20" name="직선 연결선 19"/>
              <p:cNvCxnSpPr/>
              <p:nvPr/>
            </p:nvCxnSpPr>
            <p:spPr>
              <a:xfrm>
                <a:off x="5718387" y="1818249"/>
                <a:ext cx="0" cy="84966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/>
              <p:cNvCxnSpPr/>
              <p:nvPr/>
            </p:nvCxnSpPr>
            <p:spPr>
              <a:xfrm>
                <a:off x="5804054" y="1851537"/>
                <a:ext cx="0" cy="84966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직사각형 24"/>
              <p:cNvSpPr/>
              <p:nvPr/>
            </p:nvSpPr>
            <p:spPr>
              <a:xfrm>
                <a:off x="5366477" y="2667917"/>
                <a:ext cx="87395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200" dirty="0" smtClean="0"/>
                  <a:t>h-shadow</a:t>
                </a:r>
              </a:p>
              <a:p>
                <a:r>
                  <a:rPr lang="en-US" altLang="ko-KR" sz="1200" dirty="0" smtClean="0"/>
                  <a:t>   (</a:t>
                </a:r>
                <a:r>
                  <a:rPr lang="en-US" altLang="ko-KR" sz="1200" dirty="0"/>
                  <a:t>3px)</a:t>
                </a:r>
                <a:endParaRPr lang="ko-KR" altLang="en-US" sz="1200" dirty="0"/>
              </a:p>
            </p:txBody>
          </p:sp>
          <p:cxnSp>
            <p:nvCxnSpPr>
              <p:cNvPr id="27" name="직선 화살표 연결선 26"/>
              <p:cNvCxnSpPr/>
              <p:nvPr/>
            </p:nvCxnSpPr>
            <p:spPr>
              <a:xfrm>
                <a:off x="5469415" y="2591140"/>
                <a:ext cx="248972" cy="0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직선 화살표 연결선 27"/>
              <p:cNvCxnSpPr/>
              <p:nvPr/>
            </p:nvCxnSpPr>
            <p:spPr>
              <a:xfrm flipH="1">
                <a:off x="5803455" y="2591140"/>
                <a:ext cx="247242" cy="0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직선 연결선 31"/>
              <p:cNvCxnSpPr/>
              <p:nvPr/>
            </p:nvCxnSpPr>
            <p:spPr>
              <a:xfrm flipH="1">
                <a:off x="5397407" y="2076159"/>
                <a:ext cx="581284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/>
              <p:cNvCxnSpPr/>
              <p:nvPr/>
            </p:nvCxnSpPr>
            <p:spPr>
              <a:xfrm flipH="1">
                <a:off x="5325399" y="1973238"/>
                <a:ext cx="581284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직선 화살표 연결선 37"/>
              <p:cNvCxnSpPr/>
              <p:nvPr/>
            </p:nvCxnSpPr>
            <p:spPr>
              <a:xfrm>
                <a:off x="5475230" y="1744590"/>
                <a:ext cx="0" cy="220181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직선 화살표 연결선 40"/>
              <p:cNvCxnSpPr/>
              <p:nvPr/>
            </p:nvCxnSpPr>
            <p:spPr>
              <a:xfrm flipV="1">
                <a:off x="5475230" y="2070647"/>
                <a:ext cx="0" cy="217545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" name="직사각형 43"/>
              <p:cNvSpPr/>
              <p:nvPr/>
            </p:nvSpPr>
            <p:spPr>
              <a:xfrm>
                <a:off x="4619601" y="1875829"/>
                <a:ext cx="85953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200" dirty="0" smtClean="0"/>
                  <a:t>v-shadow</a:t>
                </a:r>
              </a:p>
              <a:p>
                <a:r>
                  <a:rPr lang="en-US" altLang="ko-KR" sz="1200" dirty="0" smtClean="0"/>
                  <a:t>   (3px)</a:t>
                </a:r>
                <a:endParaRPr lang="ko-KR" altLang="en-US" sz="1200" dirty="0"/>
              </a:p>
            </p:txBody>
          </p:sp>
          <p:sp>
            <p:nvSpPr>
              <p:cNvPr id="46" name="직사각형 45"/>
              <p:cNvSpPr/>
              <p:nvPr/>
            </p:nvSpPr>
            <p:spPr>
              <a:xfrm>
                <a:off x="7143128" y="2529417"/>
                <a:ext cx="857607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200" dirty="0" smtClean="0"/>
                  <a:t>color: red</a:t>
                </a:r>
                <a:endParaRPr lang="ko-KR" altLang="en-US" sz="1200" dirty="0"/>
              </a:p>
            </p:txBody>
          </p:sp>
          <p:cxnSp>
            <p:nvCxnSpPr>
              <p:cNvPr id="48" name="직선 화살표 연결선 47"/>
              <p:cNvCxnSpPr>
                <a:stCxn id="46" idx="0"/>
              </p:cNvCxnSpPr>
              <p:nvPr/>
            </p:nvCxnSpPr>
            <p:spPr>
              <a:xfrm flipH="1" flipV="1">
                <a:off x="7571931" y="2276371"/>
                <a:ext cx="1" cy="253046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4" name="모서리가 둥근 직사각형 33"/>
            <p:cNvSpPr/>
            <p:nvPr/>
          </p:nvSpPr>
          <p:spPr>
            <a:xfrm>
              <a:off x="1043608" y="2652574"/>
              <a:ext cx="2830478" cy="658832"/>
            </a:xfrm>
            <a:prstGeom prst="roundRect">
              <a:avLst>
                <a:gd name="adj" fmla="val 4800"/>
              </a:avLst>
            </a:prstGeom>
            <a:solidFill>
              <a:schemeClr val="accent2">
                <a:lumMod val="20000"/>
                <a:lumOff val="80000"/>
              </a:schemeClr>
            </a:solidFill>
          </p:spPr>
          <p:txBody>
            <a:bodyPr wrap="square" lIns="36000" rIns="36000">
              <a:spAutoFit/>
            </a:bodyPr>
            <a:lstStyle/>
            <a:p>
              <a:pPr defTabSz="180000"/>
              <a:r>
                <a:rPr lang="en-US" altLang="ko-KR" sz="1200" dirty="0" err="1" smtClean="0"/>
                <a:t>div.red</a:t>
              </a:r>
              <a:r>
                <a:rPr lang="en-US" altLang="ko-KR" sz="1200" dirty="0" smtClean="0"/>
                <a:t> {</a:t>
              </a:r>
            </a:p>
            <a:p>
              <a:pPr defTabSz="180000"/>
              <a:r>
                <a:rPr lang="en-US" altLang="ko-KR" sz="1200" b="1" dirty="0"/>
                <a:t>	</a:t>
              </a:r>
              <a:r>
                <a:rPr lang="en-US" altLang="ko-KR" sz="1200" b="1" dirty="0" smtClean="0"/>
                <a:t>text-shadow : </a:t>
              </a:r>
              <a:r>
                <a:rPr lang="en-US" altLang="ko-KR" sz="1200" b="1" dirty="0"/>
                <a:t>3px </a:t>
              </a:r>
              <a:r>
                <a:rPr lang="en-US" altLang="ko-KR" sz="1200" b="1" dirty="0" err="1"/>
                <a:t>3px</a:t>
              </a:r>
              <a:r>
                <a:rPr lang="en-US" altLang="ko-KR" sz="1200" b="1" dirty="0"/>
                <a:t> red;</a:t>
              </a:r>
            </a:p>
            <a:p>
              <a:pPr defTabSz="180000"/>
              <a:r>
                <a:rPr lang="en-US" altLang="ko-KR" sz="1200" dirty="0" smtClean="0"/>
                <a:t>}</a:t>
              </a:r>
              <a:endParaRPr lang="ko-KR" altLang="en-US" sz="1200" dirty="0"/>
            </a:p>
          </p:txBody>
        </p:sp>
        <p:sp>
          <p:nvSpPr>
            <p:cNvPr id="35" name="모서리가 둥근 직사각형 34"/>
            <p:cNvSpPr/>
            <p:nvPr/>
          </p:nvSpPr>
          <p:spPr>
            <a:xfrm>
              <a:off x="1043608" y="3568740"/>
              <a:ext cx="2825228" cy="285036"/>
            </a:xfrm>
            <a:prstGeom prst="roundRect">
              <a:avLst>
                <a:gd name="adj" fmla="val 5616"/>
              </a:avLst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 lIns="36000" rIns="36000">
              <a:spAutoFit/>
            </a:bodyPr>
            <a:lstStyle/>
            <a:p>
              <a:r>
                <a:rPr lang="en-US" altLang="ko-KR" sz="1200" dirty="0" smtClean="0"/>
                <a:t>&lt;div class</a:t>
              </a:r>
              <a:r>
                <a:rPr lang="en-US" altLang="ko-KR" sz="1200" dirty="0"/>
                <a:t>="red"</a:t>
              </a:r>
              <a:r>
                <a:rPr lang="en-US" altLang="ko-KR" sz="1200" dirty="0" smtClean="0"/>
                <a:t>&gt;</a:t>
              </a:r>
              <a:r>
                <a:rPr lang="en-US" altLang="ko-KR" sz="1200" b="1" dirty="0" smtClean="0"/>
                <a:t>Drop Shadow</a:t>
              </a:r>
              <a:r>
                <a:rPr lang="en-US" altLang="ko-KR" sz="1200" dirty="0" smtClean="0"/>
                <a:t>&lt;/div&gt;</a:t>
              </a:r>
              <a:endParaRPr lang="ko-KR" altLang="en-US" sz="1200" dirty="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2956996" y="2390964"/>
              <a:ext cx="90120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smtClean="0">
                  <a:solidFill>
                    <a:srgbClr val="C00000"/>
                  </a:solidFill>
                </a:rPr>
                <a:t>CSS </a:t>
              </a:r>
              <a:r>
                <a:rPr lang="ko-KR" altLang="en-US" sz="1100" dirty="0" smtClean="0">
                  <a:solidFill>
                    <a:srgbClr val="C00000"/>
                  </a:solidFill>
                </a:rPr>
                <a:t>스타일</a:t>
              </a:r>
              <a:endParaRPr lang="ko-KR" altLang="en-US" sz="1100" dirty="0">
                <a:solidFill>
                  <a:srgbClr val="C00000"/>
                </a:solidFill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3014840" y="3307130"/>
              <a:ext cx="89159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smtClean="0">
                  <a:solidFill>
                    <a:srgbClr val="C00000"/>
                  </a:solidFill>
                </a:rPr>
                <a:t>HTML </a:t>
              </a:r>
              <a:r>
                <a:rPr lang="ko-KR" altLang="en-US" sz="1100" dirty="0" smtClean="0">
                  <a:solidFill>
                    <a:srgbClr val="C00000"/>
                  </a:solidFill>
                </a:rPr>
                <a:t>코드</a:t>
              </a:r>
              <a:endParaRPr lang="ko-KR" altLang="en-US" sz="1100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1504577" y="4964446"/>
            <a:ext cx="6502677" cy="1606825"/>
            <a:chOff x="1082427" y="4607340"/>
            <a:chExt cx="6502677" cy="1606825"/>
          </a:xfrm>
        </p:grpSpPr>
        <p:grpSp>
          <p:nvGrpSpPr>
            <p:cNvPr id="10" name="그룹 9"/>
            <p:cNvGrpSpPr/>
            <p:nvPr/>
          </p:nvGrpSpPr>
          <p:grpSpPr>
            <a:xfrm>
              <a:off x="3994764" y="4829173"/>
              <a:ext cx="3590340" cy="1384992"/>
              <a:chOff x="4499992" y="4014939"/>
              <a:chExt cx="3590340" cy="1384992"/>
            </a:xfrm>
          </p:grpSpPr>
          <p:sp>
            <p:nvSpPr>
              <p:cNvPr id="51" name="TextBox 50"/>
              <p:cNvSpPr txBox="1"/>
              <p:nvPr/>
            </p:nvSpPr>
            <p:spPr>
              <a:xfrm>
                <a:off x="5559718" y="4218186"/>
                <a:ext cx="2263761" cy="461665"/>
              </a:xfrm>
              <a:prstGeom prst="rect">
                <a:avLst/>
              </a:prstGeom>
              <a:noFill/>
              <a:effectLst>
                <a:glow rad="101600">
                  <a:srgbClr val="FF5B5B"/>
                </a:glow>
              </a:effectLst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dirty="0" smtClean="0">
                    <a:solidFill>
                      <a:srgbClr val="FF5B5B"/>
                    </a:solidFill>
                    <a:effectLst>
                      <a:glow rad="114300">
                        <a:srgbClr val="FF5B5B"/>
                      </a:glow>
                    </a:effectLst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Drop Shadow</a:t>
                </a:r>
                <a:endParaRPr lang="ko-KR" altLang="en-US" sz="2400" dirty="0">
                  <a:solidFill>
                    <a:srgbClr val="FF5B5B"/>
                  </a:solidFill>
                  <a:effectLst>
                    <a:glow rad="114300">
                      <a:srgbClr val="FF5B5B"/>
                    </a:glow>
                  </a:effectLst>
                  <a:latin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  <p:sp>
            <p:nvSpPr>
              <p:cNvPr id="52" name="TextBox 51"/>
              <p:cNvSpPr txBox="1"/>
              <p:nvPr/>
            </p:nvSpPr>
            <p:spPr>
              <a:xfrm>
                <a:off x="5488128" y="4124143"/>
                <a:ext cx="226376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dirty="0" smtClean="0"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Drop Shadow</a:t>
                </a:r>
                <a:endParaRPr lang="ko-KR" altLang="en-US" sz="2400" dirty="0">
                  <a:latin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  <p:cxnSp>
            <p:nvCxnSpPr>
              <p:cNvPr id="53" name="직선 연결선 52"/>
              <p:cNvCxnSpPr/>
              <p:nvPr/>
            </p:nvCxnSpPr>
            <p:spPr>
              <a:xfrm>
                <a:off x="5598778" y="4088598"/>
                <a:ext cx="0" cy="84966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직선 연결선 53"/>
              <p:cNvCxnSpPr/>
              <p:nvPr/>
            </p:nvCxnSpPr>
            <p:spPr>
              <a:xfrm>
                <a:off x="5684445" y="4121886"/>
                <a:ext cx="0" cy="84966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5" name="직사각형 54"/>
              <p:cNvSpPr/>
              <p:nvPr/>
            </p:nvSpPr>
            <p:spPr>
              <a:xfrm>
                <a:off x="5246868" y="4938266"/>
                <a:ext cx="87395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200" dirty="0" smtClean="0"/>
                  <a:t>h-shadow</a:t>
                </a:r>
              </a:p>
              <a:p>
                <a:r>
                  <a:rPr lang="en-US" altLang="ko-KR" sz="1200" dirty="0" smtClean="0"/>
                  <a:t>   (3px)</a:t>
                </a:r>
                <a:endParaRPr lang="ko-KR" altLang="en-US" sz="1200" dirty="0"/>
              </a:p>
            </p:txBody>
          </p:sp>
          <p:cxnSp>
            <p:nvCxnSpPr>
              <p:cNvPr id="56" name="직선 화살표 연결선 55"/>
              <p:cNvCxnSpPr/>
              <p:nvPr/>
            </p:nvCxnSpPr>
            <p:spPr>
              <a:xfrm>
                <a:off x="5349806" y="4861489"/>
                <a:ext cx="248972" cy="0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직선 화살표 연결선 56"/>
              <p:cNvCxnSpPr/>
              <p:nvPr/>
            </p:nvCxnSpPr>
            <p:spPr>
              <a:xfrm flipH="1">
                <a:off x="5683846" y="4861489"/>
                <a:ext cx="247242" cy="0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직선 연결선 57"/>
              <p:cNvCxnSpPr/>
              <p:nvPr/>
            </p:nvCxnSpPr>
            <p:spPr>
              <a:xfrm flipH="1">
                <a:off x="5277798" y="4346508"/>
                <a:ext cx="581284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 58"/>
              <p:cNvCxnSpPr/>
              <p:nvPr/>
            </p:nvCxnSpPr>
            <p:spPr>
              <a:xfrm flipH="1">
                <a:off x="5205790" y="4243587"/>
                <a:ext cx="581284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직선 화살표 연결선 59"/>
              <p:cNvCxnSpPr/>
              <p:nvPr/>
            </p:nvCxnSpPr>
            <p:spPr>
              <a:xfrm>
                <a:off x="5355621" y="4014939"/>
                <a:ext cx="0" cy="220181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직선 화살표 연결선 60"/>
              <p:cNvCxnSpPr/>
              <p:nvPr/>
            </p:nvCxnSpPr>
            <p:spPr>
              <a:xfrm flipV="1">
                <a:off x="5355621" y="4340996"/>
                <a:ext cx="0" cy="217545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직사각형 61"/>
              <p:cNvSpPr/>
              <p:nvPr/>
            </p:nvSpPr>
            <p:spPr>
              <a:xfrm>
                <a:off x="4499992" y="4146178"/>
                <a:ext cx="85953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200" dirty="0" smtClean="0"/>
                  <a:t>v-shadow</a:t>
                </a:r>
              </a:p>
              <a:p>
                <a:r>
                  <a:rPr lang="en-US" altLang="ko-KR" sz="1200" dirty="0" smtClean="0"/>
                  <a:t>   (3px)</a:t>
                </a:r>
                <a:endParaRPr lang="ko-KR" altLang="en-US" sz="1200" dirty="0"/>
              </a:p>
            </p:txBody>
          </p:sp>
          <p:sp>
            <p:nvSpPr>
              <p:cNvPr id="63" name="직사각형 62"/>
              <p:cNvSpPr/>
              <p:nvPr/>
            </p:nvSpPr>
            <p:spPr>
              <a:xfrm>
                <a:off x="7234585" y="4828356"/>
                <a:ext cx="855747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200" dirty="0" smtClean="0"/>
                  <a:t>color(red)</a:t>
                </a:r>
                <a:endParaRPr lang="ko-KR" altLang="en-US" sz="1200" dirty="0"/>
              </a:p>
            </p:txBody>
          </p:sp>
          <p:cxnSp>
            <p:nvCxnSpPr>
              <p:cNvPr id="64" name="직선 화살표 연결선 63"/>
              <p:cNvCxnSpPr>
                <a:stCxn id="63" idx="0"/>
              </p:cNvCxnSpPr>
              <p:nvPr/>
            </p:nvCxnSpPr>
            <p:spPr>
              <a:xfrm flipH="1" flipV="1">
                <a:off x="7593810" y="4573374"/>
                <a:ext cx="68649" cy="254982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5" name="직사각형 64"/>
              <p:cNvSpPr/>
              <p:nvPr/>
            </p:nvSpPr>
            <p:spPr>
              <a:xfrm>
                <a:off x="6386861" y="4854188"/>
                <a:ext cx="93564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200" dirty="0" smtClean="0"/>
                  <a:t>blur-radius</a:t>
                </a:r>
              </a:p>
              <a:p>
                <a:r>
                  <a:rPr lang="en-US" altLang="ko-KR" sz="1200" dirty="0" smtClean="0"/>
                  <a:t>(5px)</a:t>
                </a:r>
                <a:endParaRPr lang="ko-KR" altLang="en-US" sz="1200" dirty="0"/>
              </a:p>
            </p:txBody>
          </p:sp>
          <p:cxnSp>
            <p:nvCxnSpPr>
              <p:cNvPr id="69" name="직선 화살표 연결선 68"/>
              <p:cNvCxnSpPr>
                <a:stCxn id="65" idx="0"/>
              </p:cNvCxnSpPr>
              <p:nvPr/>
            </p:nvCxnSpPr>
            <p:spPr>
              <a:xfrm flipV="1">
                <a:off x="6854682" y="4607843"/>
                <a:ext cx="0" cy="246345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0" name="모서리가 둥근 직사각형 39"/>
            <p:cNvSpPr/>
            <p:nvPr/>
          </p:nvSpPr>
          <p:spPr>
            <a:xfrm>
              <a:off x="1082427" y="4868950"/>
              <a:ext cx="2908436" cy="658832"/>
            </a:xfrm>
            <a:prstGeom prst="roundRect">
              <a:avLst>
                <a:gd name="adj" fmla="val 4800"/>
              </a:avLst>
            </a:prstGeom>
            <a:solidFill>
              <a:schemeClr val="accent2">
                <a:lumMod val="20000"/>
                <a:lumOff val="80000"/>
              </a:schemeClr>
            </a:solidFill>
          </p:spPr>
          <p:txBody>
            <a:bodyPr wrap="square" lIns="36000" rIns="36000">
              <a:spAutoFit/>
            </a:bodyPr>
            <a:lstStyle/>
            <a:p>
              <a:pPr defTabSz="180000"/>
              <a:r>
                <a:rPr lang="en-US" altLang="ko-KR" sz="1200" dirty="0" err="1" smtClean="0"/>
                <a:t>div.blur</a:t>
              </a:r>
              <a:r>
                <a:rPr lang="en-US" altLang="ko-KR" sz="1200" dirty="0" smtClean="0"/>
                <a:t> {</a:t>
              </a:r>
            </a:p>
            <a:p>
              <a:pPr defTabSz="180000"/>
              <a:r>
                <a:rPr lang="en-US" altLang="ko-KR" sz="1200" dirty="0"/>
                <a:t>	</a:t>
              </a:r>
              <a:r>
                <a:rPr lang="en-US" altLang="ko-KR" sz="1200" b="1" dirty="0" smtClean="0"/>
                <a:t>text-shadow : </a:t>
              </a:r>
              <a:r>
                <a:rPr lang="en-US" altLang="ko-KR" sz="1200" b="1" dirty="0"/>
                <a:t>3px </a:t>
              </a:r>
              <a:r>
                <a:rPr lang="en-US" altLang="ko-KR" sz="1200" b="1" dirty="0" err="1"/>
                <a:t>3px</a:t>
              </a:r>
              <a:r>
                <a:rPr lang="en-US" altLang="ko-KR" sz="1200" b="1" dirty="0"/>
                <a:t> </a:t>
              </a:r>
              <a:r>
                <a:rPr lang="en-US" altLang="ko-KR" sz="1200" b="1" dirty="0" smtClean="0"/>
                <a:t>5px red;</a:t>
              </a:r>
              <a:endParaRPr lang="en-US" altLang="ko-KR" sz="1200" b="1" dirty="0"/>
            </a:p>
            <a:p>
              <a:pPr defTabSz="180000"/>
              <a:r>
                <a:rPr lang="en-US" altLang="ko-KR" sz="1200" dirty="0" smtClean="0"/>
                <a:t>}</a:t>
              </a:r>
              <a:endParaRPr lang="ko-KR" altLang="en-US" sz="1200" dirty="0"/>
            </a:p>
          </p:txBody>
        </p:sp>
        <p:sp>
          <p:nvSpPr>
            <p:cNvPr id="42" name="모서리가 둥근 직사각형 41"/>
            <p:cNvSpPr/>
            <p:nvPr/>
          </p:nvSpPr>
          <p:spPr>
            <a:xfrm>
              <a:off x="1082427" y="5872996"/>
              <a:ext cx="2912337" cy="285036"/>
            </a:xfrm>
            <a:prstGeom prst="roundRect">
              <a:avLst>
                <a:gd name="adj" fmla="val 5616"/>
              </a:avLst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 lIns="36000" rIns="36000">
              <a:spAutoFit/>
            </a:bodyPr>
            <a:lstStyle/>
            <a:p>
              <a:r>
                <a:rPr lang="en-US" altLang="ko-KR" sz="1200" dirty="0"/>
                <a:t>&lt;div class="blur"&gt;</a:t>
              </a:r>
              <a:r>
                <a:rPr lang="en-US" altLang="ko-KR" sz="1200" b="1" dirty="0"/>
                <a:t>Drop Shadow</a:t>
              </a:r>
              <a:r>
                <a:rPr lang="en-US" altLang="ko-KR" sz="1200" dirty="0"/>
                <a:t>&lt;/div&gt;</a:t>
              </a:r>
              <a:endParaRPr lang="ko-KR" altLang="en-US" sz="1200" dirty="0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2997722" y="4607340"/>
              <a:ext cx="90120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smtClean="0">
                  <a:solidFill>
                    <a:srgbClr val="C00000"/>
                  </a:solidFill>
                </a:rPr>
                <a:t>CSS </a:t>
              </a:r>
              <a:r>
                <a:rPr lang="ko-KR" altLang="en-US" sz="1100" dirty="0" smtClean="0">
                  <a:solidFill>
                    <a:srgbClr val="C00000"/>
                  </a:solidFill>
                </a:rPr>
                <a:t>스타일</a:t>
              </a:r>
              <a:endParaRPr lang="ko-KR" altLang="en-US" sz="1100" dirty="0">
                <a:solidFill>
                  <a:srgbClr val="C00000"/>
                </a:solidFill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3055566" y="5611386"/>
              <a:ext cx="89159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smtClean="0">
                  <a:solidFill>
                    <a:srgbClr val="C00000"/>
                  </a:solidFill>
                </a:rPr>
                <a:t>HTML </a:t>
              </a:r>
              <a:r>
                <a:rPr lang="ko-KR" altLang="en-US" sz="1100" dirty="0" smtClean="0">
                  <a:solidFill>
                    <a:srgbClr val="C00000"/>
                  </a:solidFill>
                </a:rPr>
                <a:t>코드</a:t>
              </a:r>
              <a:endParaRPr lang="ko-KR" altLang="en-US" sz="1100" dirty="0">
                <a:solidFill>
                  <a:srgbClr val="C00000"/>
                </a:solidFill>
              </a:endParaRPr>
            </a:p>
          </p:txBody>
        </p:sp>
      </p:grpSp>
      <p:cxnSp>
        <p:nvCxnSpPr>
          <p:cNvPr id="13" name="직선 연결선 12"/>
          <p:cNvCxnSpPr/>
          <p:nvPr/>
        </p:nvCxnSpPr>
        <p:spPr>
          <a:xfrm>
            <a:off x="1435309" y="4878853"/>
            <a:ext cx="702512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4714" y="1747334"/>
            <a:ext cx="6684691" cy="1338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526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예제 </a:t>
            </a:r>
            <a:r>
              <a:rPr lang="en-US" altLang="ko-KR" dirty="0" smtClean="0"/>
              <a:t>4–19 text-shadow</a:t>
            </a:r>
            <a:r>
              <a:rPr lang="ko-KR" altLang="en-US" dirty="0" smtClean="0"/>
              <a:t>로 </a:t>
            </a:r>
            <a:r>
              <a:rPr lang="ko-KR" altLang="en-US" dirty="0"/>
              <a:t>텍스트 그림자 </a:t>
            </a:r>
            <a:r>
              <a:rPr lang="ko-KR" altLang="en-US" dirty="0" smtClean="0"/>
              <a:t>만들기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59</a:t>
            </a:fld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612648" y="1482813"/>
            <a:ext cx="3216089" cy="501675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000" dirty="0"/>
              <a:t>&lt;!DOCTYPE html&gt;</a:t>
            </a:r>
          </a:p>
          <a:p>
            <a:pPr defTabSz="180000"/>
            <a:r>
              <a:rPr lang="en-US" altLang="ko-KR" sz="1000" dirty="0"/>
              <a:t>&lt;html&gt;&lt;head&gt;&lt;title&gt;</a:t>
            </a:r>
            <a:r>
              <a:rPr lang="ko-KR" altLang="en-US" sz="1000" dirty="0"/>
              <a:t>텍스트 그림자</a:t>
            </a:r>
            <a:r>
              <a:rPr lang="en-US" altLang="ko-KR" sz="1000" dirty="0"/>
              <a:t>&lt;/title&gt;</a:t>
            </a:r>
          </a:p>
          <a:p>
            <a:pPr defTabSz="180000"/>
            <a:r>
              <a:rPr lang="en-US" altLang="ko-KR" sz="1000" dirty="0"/>
              <a:t>&lt;style&gt;</a:t>
            </a:r>
          </a:p>
          <a:p>
            <a:pPr defTabSz="180000"/>
            <a:r>
              <a:rPr lang="en-US" altLang="ko-KR" sz="1000" b="1" dirty="0"/>
              <a:t>div { </a:t>
            </a:r>
          </a:p>
          <a:p>
            <a:pPr defTabSz="180000"/>
            <a:r>
              <a:rPr lang="en-US" altLang="ko-KR" sz="1000" dirty="0" smtClean="0"/>
              <a:t>	font : </a:t>
            </a:r>
            <a:r>
              <a:rPr lang="en-US" altLang="ko-KR" sz="1000" dirty="0"/>
              <a:t>normal 24px </a:t>
            </a:r>
            <a:r>
              <a:rPr lang="en-US" altLang="ko-KR" sz="1000" dirty="0" err="1"/>
              <a:t>verdata</a:t>
            </a:r>
            <a:r>
              <a:rPr lang="en-US" altLang="ko-KR" sz="1000" dirty="0"/>
              <a:t>;</a:t>
            </a:r>
          </a:p>
          <a:p>
            <a:pPr defTabSz="180000"/>
            <a:r>
              <a:rPr lang="en-US" altLang="ko-KR" sz="1000" dirty="0"/>
              <a:t>}</a:t>
            </a:r>
          </a:p>
          <a:p>
            <a:pPr defTabSz="180000"/>
            <a:r>
              <a:rPr lang="en-US" altLang="ko-KR" sz="1000" dirty="0"/>
              <a:t>.</a:t>
            </a:r>
            <a:r>
              <a:rPr lang="en-US" altLang="ko-KR" sz="1000" dirty="0" err="1"/>
              <a:t>dropText</a:t>
            </a:r>
            <a:r>
              <a:rPr lang="en-US" altLang="ko-KR" sz="1000" dirty="0"/>
              <a:t> {</a:t>
            </a:r>
          </a:p>
          <a:p>
            <a:pPr defTabSz="180000"/>
            <a:r>
              <a:rPr lang="en-US" altLang="ko-KR" sz="1000" dirty="0" smtClean="0"/>
              <a:t>	text-shadow : </a:t>
            </a:r>
            <a:r>
              <a:rPr lang="en-US" altLang="ko-KR" sz="1000" dirty="0"/>
              <a:t>3px </a:t>
            </a:r>
            <a:r>
              <a:rPr lang="en-US" altLang="ko-KR" sz="1000" dirty="0" err="1"/>
              <a:t>3px</a:t>
            </a:r>
            <a:r>
              <a:rPr lang="en-US" altLang="ko-KR" sz="1000" dirty="0"/>
              <a:t>;</a:t>
            </a:r>
          </a:p>
          <a:p>
            <a:pPr defTabSz="180000"/>
            <a:r>
              <a:rPr lang="en-US" altLang="ko-KR" sz="1000" dirty="0"/>
              <a:t>}</a:t>
            </a:r>
          </a:p>
          <a:p>
            <a:pPr defTabSz="180000"/>
            <a:r>
              <a:rPr lang="en-US" altLang="ko-KR" sz="1000" dirty="0"/>
              <a:t>.</a:t>
            </a:r>
            <a:r>
              <a:rPr lang="en-US" altLang="ko-KR" sz="1000" dirty="0" err="1"/>
              <a:t>redText</a:t>
            </a:r>
            <a:r>
              <a:rPr lang="en-US" altLang="ko-KR" sz="1000" dirty="0"/>
              <a:t> { </a:t>
            </a:r>
          </a:p>
          <a:p>
            <a:pPr defTabSz="180000"/>
            <a:r>
              <a:rPr lang="en-US" altLang="ko-KR" sz="1000" dirty="0" smtClean="0"/>
              <a:t>	text-shadow : </a:t>
            </a:r>
            <a:r>
              <a:rPr lang="en-US" altLang="ko-KR" sz="1000" dirty="0"/>
              <a:t>3px </a:t>
            </a:r>
            <a:r>
              <a:rPr lang="en-US" altLang="ko-KR" sz="1000" dirty="0" err="1"/>
              <a:t>3px</a:t>
            </a:r>
            <a:r>
              <a:rPr lang="en-US" altLang="ko-KR" sz="1000" dirty="0"/>
              <a:t> red;</a:t>
            </a:r>
          </a:p>
          <a:p>
            <a:pPr defTabSz="180000"/>
            <a:r>
              <a:rPr lang="en-US" altLang="ko-KR" sz="1000" dirty="0"/>
              <a:t>}</a:t>
            </a:r>
          </a:p>
          <a:p>
            <a:pPr defTabSz="180000"/>
            <a:r>
              <a:rPr lang="en-US" altLang="ko-KR" sz="1000" dirty="0"/>
              <a:t>.</a:t>
            </a:r>
            <a:r>
              <a:rPr lang="en-US" altLang="ko-KR" sz="1000" dirty="0" err="1"/>
              <a:t>blurText</a:t>
            </a:r>
            <a:r>
              <a:rPr lang="en-US" altLang="ko-KR" sz="1000" dirty="0"/>
              <a:t> {</a:t>
            </a:r>
          </a:p>
          <a:p>
            <a:pPr defTabSz="180000"/>
            <a:r>
              <a:rPr lang="en-US" altLang="ko-KR" sz="1000" dirty="0" smtClean="0"/>
              <a:t>	text-shadow : </a:t>
            </a:r>
            <a:r>
              <a:rPr lang="en-US" altLang="ko-KR" sz="1000" dirty="0"/>
              <a:t>3px </a:t>
            </a:r>
            <a:r>
              <a:rPr lang="en-US" altLang="ko-KR" sz="1000" dirty="0" err="1"/>
              <a:t>3px</a:t>
            </a:r>
            <a:r>
              <a:rPr lang="en-US" altLang="ko-KR" sz="1000" dirty="0"/>
              <a:t> 5px </a:t>
            </a:r>
            <a:r>
              <a:rPr lang="en-US" altLang="ko-KR" sz="1000" dirty="0" err="1"/>
              <a:t>skyBlue</a:t>
            </a:r>
            <a:r>
              <a:rPr lang="en-US" altLang="ko-KR" sz="1000" dirty="0"/>
              <a:t>;</a:t>
            </a:r>
          </a:p>
          <a:p>
            <a:pPr defTabSz="180000"/>
            <a:r>
              <a:rPr lang="en-US" altLang="ko-KR" sz="1000" dirty="0"/>
              <a:t>}</a:t>
            </a:r>
          </a:p>
          <a:p>
            <a:pPr defTabSz="180000"/>
            <a:r>
              <a:rPr lang="en-US" altLang="ko-KR" sz="1000" dirty="0"/>
              <a:t>.</a:t>
            </a:r>
            <a:r>
              <a:rPr lang="en-US" altLang="ko-KR" sz="1000" dirty="0" err="1"/>
              <a:t>glowEffect</a:t>
            </a:r>
            <a:r>
              <a:rPr lang="en-US" altLang="ko-KR" sz="1000" dirty="0"/>
              <a:t> {</a:t>
            </a:r>
          </a:p>
          <a:p>
            <a:pPr defTabSz="180000"/>
            <a:r>
              <a:rPr lang="en-US" altLang="ko-KR" sz="1000" dirty="0" smtClean="0"/>
              <a:t>	text-shadow : </a:t>
            </a:r>
            <a:r>
              <a:rPr lang="en-US" altLang="ko-KR" sz="1000" dirty="0"/>
              <a:t>0px </a:t>
            </a:r>
            <a:r>
              <a:rPr lang="en-US" altLang="ko-KR" sz="1000" dirty="0" err="1"/>
              <a:t>0px</a:t>
            </a:r>
            <a:r>
              <a:rPr lang="en-US" altLang="ko-KR" sz="1000" dirty="0"/>
              <a:t> 3px red;</a:t>
            </a:r>
          </a:p>
          <a:p>
            <a:pPr defTabSz="180000"/>
            <a:r>
              <a:rPr lang="en-US" altLang="ko-KR" sz="1000" dirty="0"/>
              <a:t>}</a:t>
            </a:r>
          </a:p>
          <a:p>
            <a:pPr defTabSz="180000"/>
            <a:r>
              <a:rPr lang="en-US" altLang="ko-KR" sz="1000" dirty="0"/>
              <a:t>.</a:t>
            </a:r>
            <a:r>
              <a:rPr lang="en-US" altLang="ko-KR" sz="1000" dirty="0" err="1"/>
              <a:t>wordArtEffect</a:t>
            </a:r>
            <a:r>
              <a:rPr lang="en-US" altLang="ko-KR" sz="1000" dirty="0"/>
              <a:t> { </a:t>
            </a:r>
          </a:p>
          <a:p>
            <a:pPr defTabSz="180000"/>
            <a:r>
              <a:rPr lang="en-US" altLang="ko-KR" sz="1000" dirty="0" smtClean="0"/>
              <a:t>	color : white</a:t>
            </a:r>
            <a:r>
              <a:rPr lang="en-US" altLang="ko-KR" sz="1000" dirty="0"/>
              <a:t>;</a:t>
            </a:r>
          </a:p>
          <a:p>
            <a:pPr defTabSz="180000"/>
            <a:r>
              <a:rPr lang="en-US" altLang="ko-KR" sz="1000" dirty="0" smtClean="0"/>
              <a:t>	text-shadow : </a:t>
            </a:r>
            <a:r>
              <a:rPr lang="en-US" altLang="ko-KR" sz="1000" dirty="0"/>
              <a:t>0px </a:t>
            </a:r>
            <a:r>
              <a:rPr lang="en-US" altLang="ko-KR" sz="1000" dirty="0" err="1"/>
              <a:t>0px</a:t>
            </a:r>
            <a:r>
              <a:rPr lang="en-US" altLang="ko-KR" sz="1000" dirty="0"/>
              <a:t> 3px </a:t>
            </a:r>
            <a:r>
              <a:rPr lang="en-US" altLang="ko-KR" sz="1000" dirty="0" err="1"/>
              <a:t>darkBlue</a:t>
            </a:r>
            <a:r>
              <a:rPr lang="en-US" altLang="ko-KR" sz="1000" dirty="0"/>
              <a:t>;</a:t>
            </a:r>
          </a:p>
          <a:p>
            <a:pPr defTabSz="180000"/>
            <a:r>
              <a:rPr lang="en-US" altLang="ko-KR" sz="1000" dirty="0"/>
              <a:t>}</a:t>
            </a:r>
          </a:p>
          <a:p>
            <a:pPr defTabSz="180000"/>
            <a:r>
              <a:rPr lang="en-US" altLang="ko-KR" sz="1000" dirty="0"/>
              <a:t>.</a:t>
            </a:r>
            <a:r>
              <a:rPr lang="en-US" altLang="ko-KR" sz="1000" dirty="0" err="1"/>
              <a:t>threeDEffect</a:t>
            </a:r>
            <a:r>
              <a:rPr lang="en-US" altLang="ko-KR" sz="1000" dirty="0"/>
              <a:t> { </a:t>
            </a:r>
          </a:p>
          <a:p>
            <a:pPr defTabSz="180000"/>
            <a:r>
              <a:rPr lang="en-US" altLang="ko-KR" sz="1000" dirty="0" smtClean="0"/>
              <a:t>	color : white</a:t>
            </a:r>
            <a:r>
              <a:rPr lang="en-US" altLang="ko-KR" sz="1000" dirty="0"/>
              <a:t>;</a:t>
            </a:r>
          </a:p>
          <a:p>
            <a:pPr defTabSz="180000"/>
            <a:r>
              <a:rPr lang="en-US" altLang="ko-KR" sz="1000" dirty="0" smtClean="0"/>
              <a:t>	text-shadow : </a:t>
            </a:r>
            <a:r>
              <a:rPr lang="en-US" altLang="ko-KR" sz="1000" dirty="0"/>
              <a:t>2px </a:t>
            </a:r>
            <a:r>
              <a:rPr lang="en-US" altLang="ko-KR" sz="1000" dirty="0" err="1"/>
              <a:t>2px</a:t>
            </a:r>
            <a:r>
              <a:rPr lang="en-US" altLang="ko-KR" sz="1000" dirty="0"/>
              <a:t> 4px black;</a:t>
            </a:r>
          </a:p>
          <a:p>
            <a:pPr defTabSz="180000"/>
            <a:r>
              <a:rPr lang="en-US" altLang="ko-KR" sz="1000" dirty="0"/>
              <a:t>}</a:t>
            </a:r>
          </a:p>
          <a:p>
            <a:pPr defTabSz="180000"/>
            <a:r>
              <a:rPr lang="en-US" altLang="ko-KR" sz="1000" dirty="0"/>
              <a:t>.</a:t>
            </a:r>
            <a:r>
              <a:rPr lang="en-US" altLang="ko-KR" sz="1000" dirty="0" err="1"/>
              <a:t>multiEffect</a:t>
            </a:r>
            <a:r>
              <a:rPr lang="en-US" altLang="ko-KR" sz="1000" dirty="0"/>
              <a:t> { </a:t>
            </a:r>
          </a:p>
          <a:p>
            <a:pPr defTabSz="180000"/>
            <a:r>
              <a:rPr lang="en-US" altLang="ko-KR" sz="1000" dirty="0" smtClean="0"/>
              <a:t>	color : </a:t>
            </a:r>
            <a:r>
              <a:rPr lang="en-US" altLang="ko-KR" sz="1000" dirty="0"/>
              <a:t>yellow;</a:t>
            </a:r>
          </a:p>
          <a:p>
            <a:pPr defTabSz="180000"/>
            <a:r>
              <a:rPr lang="en-US" altLang="ko-KR" sz="1000" dirty="0" smtClean="0"/>
              <a:t>	text-shadow : </a:t>
            </a:r>
            <a:r>
              <a:rPr lang="en-US" altLang="ko-KR" sz="1000" dirty="0"/>
              <a:t>2px </a:t>
            </a:r>
            <a:r>
              <a:rPr lang="en-US" altLang="ko-KR" sz="1000" dirty="0" err="1"/>
              <a:t>2px</a:t>
            </a:r>
            <a:r>
              <a:rPr lang="en-US" altLang="ko-KR" sz="1000" dirty="0"/>
              <a:t> </a:t>
            </a:r>
            <a:r>
              <a:rPr lang="en-US" altLang="ko-KR" sz="1000" dirty="0" err="1"/>
              <a:t>2px</a:t>
            </a:r>
            <a:r>
              <a:rPr lang="en-US" altLang="ko-KR" sz="1000" dirty="0"/>
              <a:t> black, </a:t>
            </a:r>
          </a:p>
          <a:p>
            <a:pPr defTabSz="180000"/>
            <a:r>
              <a:rPr lang="en-US" altLang="ko-KR" sz="1000" dirty="0" smtClean="0"/>
              <a:t>					0 </a:t>
            </a:r>
            <a:r>
              <a:rPr lang="en-US" altLang="ko-KR" sz="1000" dirty="0"/>
              <a:t>0 25px blue, 0 0 5px </a:t>
            </a:r>
            <a:r>
              <a:rPr lang="en-US" altLang="ko-KR" sz="1000" dirty="0" err="1"/>
              <a:t>darkblue</a:t>
            </a:r>
            <a:r>
              <a:rPr lang="en-US" altLang="ko-KR" sz="1000" dirty="0"/>
              <a:t>;</a:t>
            </a:r>
          </a:p>
          <a:p>
            <a:pPr defTabSz="180000"/>
            <a:r>
              <a:rPr lang="en-US" altLang="ko-KR" sz="1000" dirty="0"/>
              <a:t>}</a:t>
            </a:r>
          </a:p>
          <a:p>
            <a:pPr defTabSz="180000"/>
            <a:r>
              <a:rPr lang="en-US" altLang="ko-KR" sz="1000" dirty="0"/>
              <a:t>&lt;/style&gt;&lt;/head</a:t>
            </a:r>
            <a:r>
              <a:rPr lang="en-US" altLang="ko-KR" sz="1000" dirty="0" smtClean="0"/>
              <a:t>&gt;</a:t>
            </a:r>
            <a:endParaRPr lang="en-US" altLang="ko-KR" sz="1000" dirty="0"/>
          </a:p>
        </p:txBody>
      </p:sp>
      <p:sp>
        <p:nvSpPr>
          <p:cNvPr id="6" name="직사각형 5"/>
          <p:cNvSpPr/>
          <p:nvPr/>
        </p:nvSpPr>
        <p:spPr>
          <a:xfrm>
            <a:off x="4139952" y="1482813"/>
            <a:ext cx="4572000" cy="193899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>
            <a:spAutoFit/>
          </a:bodyPr>
          <a:lstStyle/>
          <a:p>
            <a:pPr defTabSz="180000"/>
            <a:r>
              <a:rPr lang="en-US" altLang="ko-KR" sz="1000" dirty="0"/>
              <a:t>&lt;body&gt;</a:t>
            </a:r>
          </a:p>
          <a:p>
            <a:pPr defTabSz="180000"/>
            <a:r>
              <a:rPr lang="en-US" altLang="ko-KR" sz="1000" dirty="0"/>
              <a:t>&lt;h3&gt;</a:t>
            </a:r>
            <a:r>
              <a:rPr lang="ko-KR" altLang="en-US" sz="1000" dirty="0"/>
              <a:t>텍스트 그림자 만들기</a:t>
            </a:r>
            <a:r>
              <a:rPr lang="en-US" altLang="ko-KR" sz="1000" dirty="0"/>
              <a:t>&lt;/h3&gt;</a:t>
            </a:r>
          </a:p>
          <a:p>
            <a:pPr defTabSz="180000"/>
            <a:r>
              <a:rPr lang="en-US" altLang="ko-KR" sz="1000" dirty="0"/>
              <a:t>&lt;</a:t>
            </a:r>
            <a:r>
              <a:rPr lang="en-US" altLang="ko-KR" sz="1000" dirty="0" err="1"/>
              <a:t>hr</a:t>
            </a:r>
            <a:r>
              <a:rPr lang="en-US" altLang="ko-KR" sz="1000" dirty="0"/>
              <a:t>&gt;</a:t>
            </a:r>
          </a:p>
          <a:p>
            <a:pPr defTabSz="180000"/>
            <a:r>
              <a:rPr lang="en-US" altLang="ko-KR" sz="1000" dirty="0"/>
              <a:t>&lt;div class="</a:t>
            </a:r>
            <a:r>
              <a:rPr lang="en-US" altLang="ko-KR" sz="1000" dirty="0" err="1"/>
              <a:t>dropText</a:t>
            </a:r>
            <a:r>
              <a:rPr lang="en-US" altLang="ko-KR" sz="1000" dirty="0"/>
              <a:t>"&gt;Drop Shadow&lt;/div&gt;</a:t>
            </a:r>
          </a:p>
          <a:p>
            <a:pPr defTabSz="180000"/>
            <a:r>
              <a:rPr lang="en-US" altLang="ko-KR" sz="1000" dirty="0"/>
              <a:t>&lt;div class="</a:t>
            </a:r>
            <a:r>
              <a:rPr lang="en-US" altLang="ko-KR" sz="1000" dirty="0" err="1"/>
              <a:t>redText</a:t>
            </a:r>
            <a:r>
              <a:rPr lang="en-US" altLang="ko-KR" sz="1000" dirty="0"/>
              <a:t>"&gt;Color Shadow&lt;/div&gt;</a:t>
            </a:r>
          </a:p>
          <a:p>
            <a:pPr defTabSz="180000"/>
            <a:r>
              <a:rPr lang="en-US" altLang="ko-KR" sz="1000" dirty="0"/>
              <a:t>&lt;div class="</a:t>
            </a:r>
            <a:r>
              <a:rPr lang="en-US" altLang="ko-KR" sz="1000" dirty="0" err="1"/>
              <a:t>blurText</a:t>
            </a:r>
            <a:r>
              <a:rPr lang="en-US" altLang="ko-KR" sz="1000" dirty="0"/>
              <a:t>"&gt;Blur Shadow&lt;/div&gt;</a:t>
            </a:r>
          </a:p>
          <a:p>
            <a:pPr defTabSz="180000"/>
            <a:r>
              <a:rPr lang="en-US" altLang="ko-KR" sz="1000" dirty="0"/>
              <a:t>&lt;div class="</a:t>
            </a:r>
            <a:r>
              <a:rPr lang="en-US" altLang="ko-KR" sz="1000" dirty="0" err="1"/>
              <a:t>glowEffect</a:t>
            </a:r>
            <a:r>
              <a:rPr lang="en-US" altLang="ko-KR" sz="1000" dirty="0"/>
              <a:t>"&gt;Glow Effect&lt;/div&gt;</a:t>
            </a:r>
          </a:p>
          <a:p>
            <a:pPr defTabSz="180000"/>
            <a:r>
              <a:rPr lang="en-US" altLang="ko-KR" sz="1000" dirty="0"/>
              <a:t>&lt;div class="</a:t>
            </a:r>
            <a:r>
              <a:rPr lang="en-US" altLang="ko-KR" sz="1000" dirty="0" err="1"/>
              <a:t>wordArtEffect</a:t>
            </a:r>
            <a:r>
              <a:rPr lang="en-US" altLang="ko-KR" sz="1000" dirty="0"/>
              <a:t>"&gt;WordArt Effect&lt;/div&gt;</a:t>
            </a:r>
          </a:p>
          <a:p>
            <a:pPr defTabSz="180000"/>
            <a:r>
              <a:rPr lang="en-US" altLang="ko-KR" sz="1000" dirty="0"/>
              <a:t>&lt;div class="</a:t>
            </a:r>
            <a:r>
              <a:rPr lang="en-US" altLang="ko-KR" sz="1000" dirty="0" err="1"/>
              <a:t>threeDEffect</a:t>
            </a:r>
            <a:r>
              <a:rPr lang="en-US" altLang="ko-KR" sz="1000" dirty="0"/>
              <a:t>"&gt;3D Effect&lt;/div&gt;</a:t>
            </a:r>
          </a:p>
          <a:p>
            <a:pPr defTabSz="180000"/>
            <a:r>
              <a:rPr lang="en-US" altLang="ko-KR" sz="1000" dirty="0"/>
              <a:t>&lt;div class="</a:t>
            </a:r>
            <a:r>
              <a:rPr lang="en-US" altLang="ko-KR" sz="1000" dirty="0" err="1"/>
              <a:t>multiEffect</a:t>
            </a:r>
            <a:r>
              <a:rPr lang="en-US" altLang="ko-KR" sz="1000" dirty="0"/>
              <a:t>"&gt;Multiple Shadow Effect&lt;/div&gt;</a:t>
            </a:r>
          </a:p>
          <a:p>
            <a:pPr defTabSz="180000"/>
            <a:r>
              <a:rPr lang="en-US" altLang="ko-KR" sz="1000" dirty="0"/>
              <a:t>&lt;/body&gt;</a:t>
            </a:r>
          </a:p>
          <a:p>
            <a:pPr defTabSz="180000"/>
            <a:r>
              <a:rPr lang="en-US" altLang="ko-KR" sz="1000" dirty="0"/>
              <a:t>&lt;/html&gt;</a:t>
            </a:r>
            <a:endParaRPr lang="ko-KR" altLang="en-US" sz="10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2080" y="3212976"/>
            <a:ext cx="2477274" cy="3442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638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CSS3 </a:t>
            </a:r>
            <a:r>
              <a:rPr lang="ko-KR" altLang="en-US" dirty="0" smtClean="0"/>
              <a:t>스타일 시트 구성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ko-KR" altLang="en-US" dirty="0" smtClean="0"/>
              <a:t>예</a:t>
            </a:r>
            <a:r>
              <a:rPr lang="en-US" altLang="ko-KR" dirty="0" smtClean="0"/>
              <a:t>)</a:t>
            </a:r>
            <a:r>
              <a:rPr lang="ko-KR" altLang="en-US" dirty="0" smtClean="0"/>
              <a:t> </a:t>
            </a:r>
            <a:r>
              <a:rPr lang="en-US" altLang="ko-KR" dirty="0" smtClean="0"/>
              <a:t>&lt;span&gt; </a:t>
            </a:r>
            <a:r>
              <a:rPr lang="ko-KR" altLang="en-US" dirty="0" smtClean="0"/>
              <a:t>텍스트를 </a:t>
            </a:r>
            <a:r>
              <a:rPr lang="en-US" altLang="ko-KR" dirty="0" smtClean="0"/>
              <a:t>20</a:t>
            </a:r>
            <a:r>
              <a:rPr lang="ko-KR" altLang="en-US" dirty="0" smtClean="0"/>
              <a:t>픽셀 </a:t>
            </a:r>
            <a:r>
              <a:rPr lang="en-US" altLang="ko-KR" dirty="0" smtClean="0"/>
              <a:t>blue</a:t>
            </a:r>
            <a:r>
              <a:rPr lang="ko-KR" altLang="en-US" dirty="0" smtClean="0"/>
              <a:t>로 출력하는 </a:t>
            </a:r>
            <a:r>
              <a:rPr lang="en-US" altLang="ko-KR" dirty="0" smtClean="0"/>
              <a:t>CSS3 </a:t>
            </a:r>
            <a:r>
              <a:rPr lang="ko-KR" altLang="en-US" dirty="0" smtClean="0"/>
              <a:t>스타일시트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pPr lvl="1"/>
            <a:r>
              <a:rPr lang="ko-KR" altLang="en-US" dirty="0" err="1" smtClean="0"/>
              <a:t>셀렉터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CSS3 </a:t>
            </a:r>
            <a:r>
              <a:rPr lang="ko-KR" altLang="en-US" dirty="0" smtClean="0"/>
              <a:t>스타일 시트를 </a:t>
            </a:r>
            <a:r>
              <a:rPr lang="en-US" altLang="ko-KR" dirty="0" smtClean="0"/>
              <a:t>HTML </a:t>
            </a:r>
            <a:r>
              <a:rPr lang="ko-KR" altLang="en-US" dirty="0" smtClean="0"/>
              <a:t>페이지에 적용하도록 만든 이름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프로퍼티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스타일 속성 이름</a:t>
            </a:r>
            <a:r>
              <a:rPr lang="en-US" altLang="ko-KR" dirty="0" smtClean="0"/>
              <a:t>. </a:t>
            </a:r>
            <a:r>
              <a:rPr lang="ko-KR" altLang="en-US" dirty="0" smtClean="0"/>
              <a:t>약 </a:t>
            </a:r>
            <a:r>
              <a:rPr lang="en-US" altLang="ko-KR" dirty="0" smtClean="0"/>
              <a:t>200</a:t>
            </a:r>
            <a:r>
              <a:rPr lang="ko-KR" altLang="en-US" dirty="0" smtClean="0"/>
              <a:t>개 정도의 </a:t>
            </a:r>
            <a:r>
              <a:rPr lang="ko-KR" altLang="en-US" dirty="0" err="1" smtClean="0"/>
              <a:t>프로퍼티</a:t>
            </a:r>
            <a:r>
              <a:rPr lang="ko-KR" altLang="en-US" dirty="0" smtClean="0"/>
              <a:t> 있음</a:t>
            </a:r>
          </a:p>
          <a:p>
            <a:pPr lvl="1"/>
            <a:r>
              <a:rPr lang="ko-KR" altLang="en-US" dirty="0" smtClean="0"/>
              <a:t>값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프로퍼티의</a:t>
            </a:r>
            <a:r>
              <a:rPr lang="ko-KR" altLang="en-US" dirty="0" smtClean="0"/>
              <a:t> 값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주석문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스타일 시트 내에 붙이는 설명문으로 </a:t>
            </a:r>
            <a:r>
              <a:rPr lang="en-US" altLang="ko-KR" dirty="0" smtClean="0"/>
              <a:t>/* ... */. </a:t>
            </a:r>
            <a:r>
              <a:rPr lang="ko-KR" altLang="en-US" dirty="0" smtClean="0"/>
              <a:t>여러 줄</a:t>
            </a:r>
            <a:r>
              <a:rPr lang="en-US" altLang="ko-KR" dirty="0" smtClean="0"/>
              <a:t>,</a:t>
            </a:r>
            <a:r>
              <a:rPr lang="ko-KR" altLang="en-US" dirty="0" smtClean="0"/>
              <a:t> 아무 위치에나 사용 가능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대소문자 구분 없음</a:t>
            </a:r>
          </a:p>
          <a:p>
            <a:pPr lvl="1"/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6</a:t>
            </a:fld>
            <a:endParaRPr lang="ko-KR" altLang="en-US" dirty="0"/>
          </a:p>
        </p:txBody>
      </p:sp>
      <p:sp>
        <p:nvSpPr>
          <p:cNvPr id="23" name="직사각형 22"/>
          <p:cNvSpPr/>
          <p:nvPr/>
        </p:nvSpPr>
        <p:spPr>
          <a:xfrm>
            <a:off x="3419425" y="5905023"/>
            <a:ext cx="3594570" cy="69557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190500" fontAlgn="base" latinLnBrk="0">
              <a:lnSpc>
                <a:spcPct val="14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body { background-color :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mistyrose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; }</a:t>
            </a:r>
          </a:p>
          <a:p>
            <a:pPr marL="190500" fontAlgn="base" latinLnBrk="0">
              <a:lnSpc>
                <a:spcPct val="140000"/>
              </a:lnSpc>
            </a:pP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BODY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{ Background-Color :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Mistyrose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; }</a:t>
            </a:r>
            <a:endParaRPr lang="en-US" altLang="ko-KR" sz="14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765" y="1844824"/>
            <a:ext cx="7035165" cy="133159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00121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박스 그림자</a:t>
            </a:r>
            <a:r>
              <a:rPr lang="en-US" altLang="ko-KR" dirty="0"/>
              <a:t>, </a:t>
            </a:r>
            <a:r>
              <a:rPr lang="en-US" altLang="ko-KR" dirty="0" smtClean="0"/>
              <a:t>box-shadow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 smtClean="0"/>
              <a:t>box-shadow </a:t>
            </a:r>
            <a:r>
              <a:rPr lang="ko-KR" altLang="en-US" dirty="0" err="1" smtClean="0"/>
              <a:t>프로퍼티</a:t>
            </a:r>
            <a:endParaRPr lang="en-US" altLang="ko-KR" dirty="0" smtClean="0"/>
          </a:p>
          <a:p>
            <a:pPr lvl="1"/>
            <a:r>
              <a:rPr lang="ko-KR" altLang="en-US" dirty="0"/>
              <a:t>박스 전체에 그림자 효과</a:t>
            </a:r>
          </a:p>
          <a:p>
            <a:pPr lvl="1"/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60</a:t>
            </a:fld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388" y="2492896"/>
            <a:ext cx="7891205" cy="1086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679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예제 </a:t>
            </a:r>
            <a:r>
              <a:rPr lang="en-US" altLang="ko-KR" dirty="0" smtClean="0"/>
              <a:t>4–20 box-shadow</a:t>
            </a:r>
            <a:r>
              <a:rPr lang="ko-KR" altLang="en-US" dirty="0" smtClean="0"/>
              <a:t>로 </a:t>
            </a:r>
            <a:r>
              <a:rPr lang="ko-KR" altLang="en-US" dirty="0"/>
              <a:t>박스 그림자 </a:t>
            </a:r>
            <a:r>
              <a:rPr lang="ko-KR" altLang="en-US" dirty="0" smtClean="0"/>
              <a:t>만들기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61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257975" y="1384443"/>
            <a:ext cx="3800233" cy="526297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</a:t>
            </a:r>
            <a:r>
              <a:rPr lang="en-US" altLang="ko-KR" sz="1200" dirty="0" smtClean="0"/>
              <a:t>&gt;</a:t>
            </a:r>
          </a:p>
          <a:p>
            <a:pPr defTabSz="180000"/>
            <a:r>
              <a:rPr lang="en-US" altLang="ko-KR" sz="1200" dirty="0" smtClean="0"/>
              <a:t>&lt;title&gt;div </a:t>
            </a:r>
            <a:r>
              <a:rPr lang="ko-KR" altLang="en-US" sz="1200" dirty="0" smtClean="0"/>
              <a:t>박스에 그림자 만들기</a:t>
            </a:r>
            <a:r>
              <a:rPr lang="en-US" altLang="ko-KR" sz="1200" dirty="0" smtClean="0"/>
              <a:t>&lt;/</a:t>
            </a:r>
            <a:r>
              <a:rPr lang="en-US" altLang="ko-KR" sz="1200" dirty="0"/>
              <a:t>title&gt;</a:t>
            </a:r>
          </a:p>
          <a:p>
            <a:pPr defTabSz="180000"/>
            <a:r>
              <a:rPr lang="en-US" altLang="ko-KR" sz="1200" dirty="0"/>
              <a:t>&lt;style&gt;</a:t>
            </a:r>
          </a:p>
          <a:p>
            <a:pPr defTabSz="180000"/>
            <a:r>
              <a:rPr lang="en-US" altLang="ko-KR" sz="1200" dirty="0"/>
              <a:t>.</a:t>
            </a:r>
            <a:r>
              <a:rPr lang="en-US" altLang="ko-KR" sz="1200" dirty="0" err="1"/>
              <a:t>redBox</a:t>
            </a:r>
            <a:r>
              <a:rPr lang="en-US" altLang="ko-KR" sz="1200" dirty="0"/>
              <a:t> {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b="1" dirty="0" smtClean="0"/>
              <a:t>box-shadow : </a:t>
            </a:r>
            <a:r>
              <a:rPr lang="en-US" altLang="ko-KR" sz="1200" b="1" dirty="0"/>
              <a:t>10px </a:t>
            </a:r>
            <a:r>
              <a:rPr lang="en-US" altLang="ko-KR" sz="1200" b="1" dirty="0" err="1"/>
              <a:t>10px</a:t>
            </a:r>
            <a:r>
              <a:rPr lang="en-US" altLang="ko-KR" sz="1200" b="1" dirty="0"/>
              <a:t> red;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dirty="0"/>
              <a:t>.</a:t>
            </a:r>
            <a:r>
              <a:rPr lang="en-US" altLang="ko-KR" sz="1200" dirty="0" err="1"/>
              <a:t>blurBox</a:t>
            </a:r>
            <a:r>
              <a:rPr lang="en-US" altLang="ko-KR" sz="1200" dirty="0"/>
              <a:t> {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b="1" dirty="0" smtClean="0"/>
              <a:t>box-shadow : </a:t>
            </a:r>
            <a:r>
              <a:rPr lang="en-US" altLang="ko-KR" sz="1200" b="1" dirty="0"/>
              <a:t>10px </a:t>
            </a:r>
            <a:r>
              <a:rPr lang="en-US" altLang="ko-KR" sz="1200" b="1" dirty="0" err="1"/>
              <a:t>10px</a:t>
            </a:r>
            <a:r>
              <a:rPr lang="en-US" altLang="ko-KR" sz="1200" b="1" dirty="0"/>
              <a:t> 5px </a:t>
            </a:r>
            <a:r>
              <a:rPr lang="en-US" altLang="ko-KR" sz="1200" b="1" dirty="0" err="1"/>
              <a:t>skyBlue</a:t>
            </a:r>
            <a:r>
              <a:rPr lang="en-US" altLang="ko-KR" sz="1200" b="1" dirty="0"/>
              <a:t>;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dirty="0"/>
              <a:t>.</a:t>
            </a:r>
            <a:r>
              <a:rPr lang="en-US" altLang="ko-KR" sz="1200" dirty="0" err="1"/>
              <a:t>multiEffect</a:t>
            </a:r>
            <a:r>
              <a:rPr lang="en-US" altLang="ko-KR" sz="1200" dirty="0"/>
              <a:t> {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b="1" dirty="0" smtClean="0"/>
              <a:t>box-shadow : </a:t>
            </a:r>
            <a:r>
              <a:rPr lang="en-US" altLang="ko-KR" sz="1200" b="1" dirty="0"/>
              <a:t>2px </a:t>
            </a:r>
            <a:r>
              <a:rPr lang="en-US" altLang="ko-KR" sz="1200" b="1" dirty="0" err="1"/>
              <a:t>2px</a:t>
            </a:r>
            <a:r>
              <a:rPr lang="en-US" altLang="ko-KR" sz="1200" b="1" dirty="0"/>
              <a:t> </a:t>
            </a:r>
            <a:r>
              <a:rPr lang="en-US" altLang="ko-KR" sz="1200" b="1" dirty="0" err="1"/>
              <a:t>2px</a:t>
            </a:r>
            <a:r>
              <a:rPr lang="en-US" altLang="ko-KR" sz="1200" b="1" dirty="0"/>
              <a:t> black, </a:t>
            </a:r>
          </a:p>
          <a:p>
            <a:pPr defTabSz="180000"/>
            <a:r>
              <a:rPr lang="en-US" altLang="ko-KR" sz="1200" b="1" dirty="0" smtClean="0"/>
              <a:t>			    			0 </a:t>
            </a:r>
            <a:r>
              <a:rPr lang="en-US" altLang="ko-KR" sz="1200" b="1" dirty="0"/>
              <a:t>0 25px blue,</a:t>
            </a:r>
          </a:p>
          <a:p>
            <a:pPr defTabSz="180000"/>
            <a:r>
              <a:rPr lang="en-US" altLang="ko-KR" sz="1200" b="1" dirty="0" smtClean="0"/>
              <a:t>						   </a:t>
            </a:r>
            <a:r>
              <a:rPr lang="en-US" altLang="ko-KR" sz="1200" b="1" dirty="0"/>
              <a:t>0 0 5px </a:t>
            </a:r>
            <a:r>
              <a:rPr lang="en-US" altLang="ko-KR" sz="1200" b="1" dirty="0" err="1"/>
              <a:t>darkblue</a:t>
            </a:r>
            <a:r>
              <a:rPr lang="en-US" altLang="ko-KR" sz="1200" b="1" dirty="0"/>
              <a:t>;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dirty="0"/>
              <a:t>div </a:t>
            </a:r>
            <a:r>
              <a:rPr lang="en-US" altLang="ko-KR" sz="1200" b="1" dirty="0"/>
              <a:t>{</a:t>
            </a:r>
          </a:p>
          <a:p>
            <a:pPr defTabSz="180000"/>
            <a:r>
              <a:rPr lang="en-US" altLang="ko-KR" sz="1200" dirty="0" smtClean="0"/>
              <a:t>	width </a:t>
            </a:r>
            <a:r>
              <a:rPr lang="en-US" altLang="ko-KR" sz="1200" dirty="0"/>
              <a:t>: 150px;</a:t>
            </a:r>
          </a:p>
          <a:p>
            <a:pPr defTabSz="180000"/>
            <a:r>
              <a:rPr lang="en-US" altLang="ko-KR" sz="1200" dirty="0" smtClean="0"/>
              <a:t>	height </a:t>
            </a:r>
            <a:r>
              <a:rPr lang="en-US" altLang="ko-KR" sz="1200" dirty="0"/>
              <a:t>: 70px;</a:t>
            </a:r>
          </a:p>
          <a:p>
            <a:pPr defTabSz="180000"/>
            <a:r>
              <a:rPr lang="en-US" altLang="ko-KR" sz="1200" dirty="0"/>
              <a:t>    padding : 10px; </a:t>
            </a:r>
          </a:p>
          <a:p>
            <a:pPr defTabSz="180000"/>
            <a:r>
              <a:rPr lang="en-US" altLang="ko-KR" sz="1200" dirty="0"/>
              <a:t>    </a:t>
            </a:r>
            <a:r>
              <a:rPr lang="en-US" altLang="ko-KR" sz="1200" dirty="0" smtClean="0"/>
              <a:t>border : </a:t>
            </a:r>
            <a:r>
              <a:rPr lang="en-US" altLang="ko-KR" sz="1200" dirty="0"/>
              <a:t>10px solid </a:t>
            </a:r>
            <a:r>
              <a:rPr lang="en-US" altLang="ko-KR" sz="1200" dirty="0" err="1"/>
              <a:t>lightgray</a:t>
            </a:r>
            <a:r>
              <a:rPr lang="en-US" altLang="ko-KR" sz="1200" dirty="0"/>
              <a:t>;</a:t>
            </a:r>
          </a:p>
          <a:p>
            <a:pPr defTabSz="180000"/>
            <a:r>
              <a:rPr lang="en-US" altLang="ko-KR" sz="1200" dirty="0"/>
              <a:t>    background-image : </a:t>
            </a:r>
            <a:r>
              <a:rPr lang="en-US" altLang="ko-KR" sz="1200" dirty="0" err="1"/>
              <a:t>url</a:t>
            </a:r>
            <a:r>
              <a:rPr lang="en-US" altLang="ko-KR" sz="1200" dirty="0"/>
              <a:t>("media/spongebob.png");</a:t>
            </a:r>
          </a:p>
          <a:p>
            <a:pPr defTabSz="180000"/>
            <a:r>
              <a:rPr lang="en-US" altLang="ko-KR" sz="1200" dirty="0"/>
              <a:t>    background-size : 150px 100px;</a:t>
            </a:r>
          </a:p>
          <a:p>
            <a:pPr defTabSz="180000"/>
            <a:r>
              <a:rPr lang="en-US" altLang="ko-KR" sz="1200" dirty="0"/>
              <a:t>    background-repeat : no-repeat;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dirty="0"/>
              <a:t>&lt;/style&gt;</a:t>
            </a:r>
          </a:p>
          <a:p>
            <a:pPr defTabSz="180000"/>
            <a:r>
              <a:rPr lang="en-US" altLang="ko-KR" sz="1200" dirty="0"/>
              <a:t>&lt;/head</a:t>
            </a:r>
            <a:r>
              <a:rPr lang="en-US" altLang="ko-KR" sz="1200" dirty="0" smtClean="0"/>
              <a:t>&gt;</a:t>
            </a:r>
            <a:endParaRPr lang="en-US" altLang="ko-KR" sz="1200" dirty="0"/>
          </a:p>
        </p:txBody>
      </p:sp>
      <p:sp>
        <p:nvSpPr>
          <p:cNvPr id="6" name="직사각형 5"/>
          <p:cNvSpPr/>
          <p:nvPr/>
        </p:nvSpPr>
        <p:spPr>
          <a:xfrm>
            <a:off x="2898276" y="4221088"/>
            <a:ext cx="3582144" cy="15696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</a:t>
            </a:r>
            <a:r>
              <a:rPr lang="ko-KR" altLang="en-US" sz="1200" dirty="0"/>
              <a:t>박스 그림자 만들기</a:t>
            </a:r>
            <a:r>
              <a:rPr lang="en-US" altLang="ko-KR" sz="1200" dirty="0"/>
              <a:t>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&lt;div class="</a:t>
            </a:r>
            <a:r>
              <a:rPr lang="en-US" altLang="ko-KR" sz="1200" dirty="0" err="1"/>
              <a:t>redBox</a:t>
            </a:r>
            <a:r>
              <a:rPr lang="en-US" altLang="ko-KR" sz="1200" dirty="0"/>
              <a:t>"&gt;</a:t>
            </a:r>
            <a:r>
              <a:rPr lang="ko-KR" altLang="en-US" sz="1200" dirty="0" err="1"/>
              <a:t>뚱이와</a:t>
            </a:r>
            <a:r>
              <a:rPr lang="ko-KR" altLang="en-US" sz="1200" dirty="0"/>
              <a:t> 함께</a:t>
            </a:r>
            <a:r>
              <a:rPr lang="en-US" altLang="ko-KR" sz="1200" dirty="0"/>
              <a:t>&lt;/div&gt;&lt;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&lt;div class="</a:t>
            </a:r>
            <a:r>
              <a:rPr lang="en-US" altLang="ko-KR" sz="1200" dirty="0" err="1"/>
              <a:t>blurBox</a:t>
            </a:r>
            <a:r>
              <a:rPr lang="en-US" altLang="ko-KR" sz="1200" dirty="0"/>
              <a:t>"&gt;</a:t>
            </a:r>
            <a:r>
              <a:rPr lang="ko-KR" altLang="en-US" sz="1200" dirty="0" err="1"/>
              <a:t>뚱이와</a:t>
            </a:r>
            <a:r>
              <a:rPr lang="ko-KR" altLang="en-US" sz="1200" dirty="0"/>
              <a:t> 함께</a:t>
            </a:r>
            <a:r>
              <a:rPr lang="en-US" altLang="ko-KR" sz="1200" dirty="0"/>
              <a:t>&lt;/div&gt;&lt;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&lt;div class="</a:t>
            </a:r>
            <a:r>
              <a:rPr lang="en-US" altLang="ko-KR" sz="1200" dirty="0" err="1"/>
              <a:t>multiEffect</a:t>
            </a:r>
            <a:r>
              <a:rPr lang="en-US" altLang="ko-KR" sz="1200" dirty="0"/>
              <a:t>"&gt;</a:t>
            </a:r>
            <a:r>
              <a:rPr lang="ko-KR" altLang="en-US" sz="1200" dirty="0" err="1"/>
              <a:t>뚱이와</a:t>
            </a:r>
            <a:r>
              <a:rPr lang="ko-KR" altLang="en-US" sz="1200" dirty="0"/>
              <a:t> 함께</a:t>
            </a:r>
            <a:r>
              <a:rPr lang="en-US" altLang="ko-KR" sz="1200" dirty="0"/>
              <a:t>&lt;/div&gt;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0232" y="1484784"/>
            <a:ext cx="2207537" cy="4897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060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마우스 커서 제어</a:t>
            </a:r>
            <a:r>
              <a:rPr lang="en-US" altLang="ko-KR" dirty="0"/>
              <a:t>, </a:t>
            </a:r>
            <a:r>
              <a:rPr lang="en-US" altLang="ko-KR" dirty="0" smtClean="0"/>
              <a:t>cursor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cursor </a:t>
            </a:r>
            <a:r>
              <a:rPr lang="ko-KR" altLang="en-US" dirty="0" err="1"/>
              <a:t>프로퍼티</a:t>
            </a:r>
            <a:endParaRPr lang="ko-KR" altLang="en-US" dirty="0"/>
          </a:p>
          <a:p>
            <a:pPr lvl="1"/>
            <a:r>
              <a:rPr lang="en-US" altLang="ko-KR" dirty="0"/>
              <a:t>HTML </a:t>
            </a:r>
            <a:r>
              <a:rPr lang="ko-KR" altLang="en-US" dirty="0"/>
              <a:t>태그 위에 마우스가 올라갈 때 </a:t>
            </a:r>
            <a:r>
              <a:rPr lang="ko-KR" altLang="en-US" dirty="0" smtClean="0"/>
              <a:t>마우스의 </a:t>
            </a:r>
            <a:r>
              <a:rPr lang="ko-KR" altLang="en-US" dirty="0"/>
              <a:t>커서 </a:t>
            </a:r>
            <a:r>
              <a:rPr lang="ko-KR" altLang="en-US" dirty="0" smtClean="0"/>
              <a:t>모양 지정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cursor </a:t>
            </a:r>
            <a:r>
              <a:rPr lang="ko-KR" altLang="en-US" dirty="0" err="1"/>
              <a:t>프로퍼티</a:t>
            </a:r>
            <a:r>
              <a:rPr lang="ko-KR" altLang="en-US" dirty="0"/>
              <a:t> 값에 따른 다양한 </a:t>
            </a:r>
            <a:r>
              <a:rPr lang="ko-KR" altLang="en-US" dirty="0" smtClean="0"/>
              <a:t>커서 </a:t>
            </a:r>
            <a:r>
              <a:rPr lang="ko-KR" altLang="en-US" dirty="0"/>
              <a:t>모양</a:t>
            </a:r>
          </a:p>
          <a:p>
            <a:pPr lvl="1"/>
            <a:endParaRPr lang="ko-KR" altLang="en-US" dirty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62</a:t>
            </a:fld>
            <a:endParaRPr lang="ko-KR" altLang="en-US" dirty="0"/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673" y="2378338"/>
            <a:ext cx="7771290" cy="1285754"/>
          </a:xfrm>
          <a:prstGeom prst="rect">
            <a:avLst/>
          </a:prstGeom>
        </p:spPr>
      </p:pic>
      <p:pic>
        <p:nvPicPr>
          <p:cNvPr id="37" name="그림 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5656" y="4653136"/>
            <a:ext cx="5722730" cy="1679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107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/>
            <a:r>
              <a:rPr lang="ko-KR" altLang="en-US" dirty="0" smtClean="0"/>
              <a:t>예제 </a:t>
            </a:r>
            <a:r>
              <a:rPr lang="en-US" altLang="ko-KR" dirty="0" smtClean="0"/>
              <a:t>4–21 </a:t>
            </a:r>
            <a:r>
              <a:rPr lang="ko-KR" altLang="en-US" dirty="0"/>
              <a:t>마우스 커서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63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639918" y="1628800"/>
            <a:ext cx="5291391" cy="332398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/>
              <a:t>&lt;!DOCTYPE html&gt;</a:t>
            </a:r>
          </a:p>
          <a:p>
            <a:r>
              <a:rPr lang="en-US" altLang="ko-KR" sz="1400" dirty="0"/>
              <a:t>&lt;html&gt;</a:t>
            </a:r>
          </a:p>
          <a:p>
            <a:r>
              <a:rPr lang="en-US" altLang="ko-KR" sz="1400" dirty="0"/>
              <a:t>&lt;head&gt;&lt;title&gt;</a:t>
            </a:r>
            <a:r>
              <a:rPr lang="ko-KR" altLang="en-US" sz="1400" dirty="0"/>
              <a:t>마우스 커서</a:t>
            </a:r>
            <a:r>
              <a:rPr lang="en-US" altLang="ko-KR" sz="1400" dirty="0"/>
              <a:t>&lt;/title&gt;</a:t>
            </a:r>
          </a:p>
          <a:p>
            <a:r>
              <a:rPr lang="en-US" altLang="ko-KR" sz="1400" dirty="0"/>
              <a:t>&lt;/head&gt;</a:t>
            </a:r>
          </a:p>
          <a:p>
            <a:r>
              <a:rPr lang="en-US" altLang="ko-KR" sz="1400" dirty="0"/>
              <a:t>&lt;body&gt;</a:t>
            </a:r>
          </a:p>
          <a:p>
            <a:r>
              <a:rPr lang="en-US" altLang="ko-KR" sz="1400" dirty="0"/>
              <a:t>&lt;h3&gt;</a:t>
            </a:r>
            <a:r>
              <a:rPr lang="ko-KR" altLang="en-US" sz="1400" dirty="0"/>
              <a:t>마우스 커서</a:t>
            </a:r>
            <a:r>
              <a:rPr lang="en-US" altLang="ko-KR" sz="1400" dirty="0"/>
              <a:t>&lt;/h3&gt;</a:t>
            </a:r>
          </a:p>
          <a:p>
            <a:r>
              <a:rPr lang="ko-KR" altLang="en-US" sz="1400" dirty="0"/>
              <a:t>아래에 마우스를 오려 보세요</a:t>
            </a:r>
            <a:r>
              <a:rPr lang="en-US" altLang="ko-KR" sz="1400" dirty="0"/>
              <a:t>. </a:t>
            </a:r>
            <a:r>
              <a:rPr lang="ko-KR" altLang="en-US" sz="1400" dirty="0"/>
              <a:t>커서가 변합니다</a:t>
            </a:r>
            <a:r>
              <a:rPr lang="en-US" altLang="ko-KR" sz="1400" dirty="0"/>
              <a:t>.</a:t>
            </a:r>
          </a:p>
          <a:p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r>
              <a:rPr lang="en-US" altLang="ko-KR" sz="1400" dirty="0"/>
              <a:t>&lt;p style="</a:t>
            </a:r>
            <a:r>
              <a:rPr lang="en-US" altLang="ko-KR" sz="1400" b="1" dirty="0" smtClean="0"/>
              <a:t>cursor: crosshair</a:t>
            </a:r>
            <a:r>
              <a:rPr lang="en-US" altLang="ko-KR" sz="1400" dirty="0" smtClean="0"/>
              <a:t>"&gt;</a:t>
            </a:r>
            <a:r>
              <a:rPr lang="ko-KR" altLang="en-US" sz="1400" dirty="0" smtClean="0"/>
              <a:t>십자 </a:t>
            </a:r>
            <a:r>
              <a:rPr lang="ko-KR" altLang="en-US" sz="1400" dirty="0"/>
              <a:t>모양 커서</a:t>
            </a:r>
            <a:r>
              <a:rPr lang="en-US" altLang="ko-KR" sz="1400" dirty="0"/>
              <a:t>&lt;/p&gt;</a:t>
            </a:r>
          </a:p>
          <a:p>
            <a:r>
              <a:rPr lang="en-US" altLang="ko-KR" sz="1400" dirty="0"/>
              <a:t>&lt;p style="</a:t>
            </a:r>
            <a:r>
              <a:rPr lang="en-US" altLang="ko-KR" sz="1400" b="1" dirty="0" smtClean="0"/>
              <a:t>cursor: help</a:t>
            </a:r>
            <a:r>
              <a:rPr lang="en-US" altLang="ko-KR" sz="1400" dirty="0" smtClean="0"/>
              <a:t>"&gt;</a:t>
            </a:r>
            <a:r>
              <a:rPr lang="ko-KR" altLang="en-US" sz="1400" dirty="0" smtClean="0"/>
              <a:t>도움말 </a:t>
            </a:r>
            <a:r>
              <a:rPr lang="ko-KR" altLang="en-US" sz="1400" dirty="0"/>
              <a:t>모양 커서</a:t>
            </a:r>
            <a:r>
              <a:rPr lang="en-US" altLang="ko-KR" sz="1400" dirty="0"/>
              <a:t>&lt;/p&gt;</a:t>
            </a:r>
          </a:p>
          <a:p>
            <a:r>
              <a:rPr lang="en-US" altLang="ko-KR" sz="1400" dirty="0"/>
              <a:t>&lt;p style="</a:t>
            </a:r>
            <a:r>
              <a:rPr lang="en-US" altLang="ko-KR" sz="1400" b="1" dirty="0" smtClean="0"/>
              <a:t>cursor: pointer</a:t>
            </a:r>
            <a:r>
              <a:rPr lang="en-US" altLang="ko-KR" sz="1400" dirty="0" smtClean="0"/>
              <a:t>"&gt;</a:t>
            </a:r>
            <a:r>
              <a:rPr lang="ko-KR" altLang="en-US" sz="1400" dirty="0" smtClean="0"/>
              <a:t>포인터 </a:t>
            </a:r>
            <a:r>
              <a:rPr lang="ko-KR" altLang="en-US" sz="1400" dirty="0"/>
              <a:t>모양 커서</a:t>
            </a:r>
            <a:r>
              <a:rPr lang="en-US" altLang="ko-KR" sz="1400" dirty="0"/>
              <a:t>&lt;/p&gt;</a:t>
            </a:r>
          </a:p>
          <a:p>
            <a:r>
              <a:rPr lang="en-US" altLang="ko-KR" sz="1400" dirty="0"/>
              <a:t>&lt;p style="</a:t>
            </a:r>
            <a:r>
              <a:rPr lang="en-US" altLang="ko-KR" sz="1400" b="1" dirty="0" smtClean="0"/>
              <a:t>cursor: progress</a:t>
            </a:r>
            <a:r>
              <a:rPr lang="en-US" altLang="ko-KR" sz="1400" dirty="0" smtClean="0"/>
              <a:t>"&gt;</a:t>
            </a:r>
            <a:r>
              <a:rPr lang="ko-KR" altLang="en-US" sz="1400" dirty="0" smtClean="0"/>
              <a:t>프로그램 </a:t>
            </a:r>
            <a:r>
              <a:rPr lang="ko-KR" altLang="en-US" sz="1400" dirty="0"/>
              <a:t>실행 중 모양 커서</a:t>
            </a:r>
            <a:r>
              <a:rPr lang="en-US" altLang="ko-KR" sz="1400" dirty="0"/>
              <a:t>&lt;/p&gt;</a:t>
            </a:r>
          </a:p>
          <a:p>
            <a:r>
              <a:rPr lang="en-US" altLang="ko-KR" sz="1400" dirty="0"/>
              <a:t>&lt;p style="</a:t>
            </a:r>
            <a:r>
              <a:rPr lang="en-US" altLang="ko-KR" sz="1400" b="1" dirty="0" smtClean="0"/>
              <a:t>cursor: n-resize</a:t>
            </a:r>
            <a:r>
              <a:rPr lang="en-US" altLang="ko-KR" sz="1400" dirty="0" smtClean="0"/>
              <a:t>"&gt;</a:t>
            </a:r>
            <a:r>
              <a:rPr lang="ko-KR" altLang="en-US" sz="1400" dirty="0" smtClean="0"/>
              <a:t>상하 </a:t>
            </a:r>
            <a:r>
              <a:rPr lang="ko-KR" altLang="en-US" sz="1400" dirty="0"/>
              <a:t>크기 조절 모양 커서</a:t>
            </a:r>
            <a:r>
              <a:rPr lang="en-US" altLang="ko-KR" sz="1400" dirty="0"/>
              <a:t>&lt;/p&gt;</a:t>
            </a:r>
          </a:p>
          <a:p>
            <a:r>
              <a:rPr lang="en-US" altLang="ko-KR" sz="1400" dirty="0"/>
              <a:t>&lt;/body&gt;</a:t>
            </a:r>
          </a:p>
          <a:p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  <p:grpSp>
        <p:nvGrpSpPr>
          <p:cNvPr id="11" name="그룹 10"/>
          <p:cNvGrpSpPr/>
          <p:nvPr/>
        </p:nvGrpSpPr>
        <p:grpSpPr>
          <a:xfrm>
            <a:off x="6185904" y="1628800"/>
            <a:ext cx="2314467" cy="3649043"/>
            <a:chOff x="5781960" y="1628800"/>
            <a:chExt cx="2314467" cy="3649043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81960" y="1628800"/>
              <a:ext cx="2314467" cy="3649043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64241" y="3857244"/>
              <a:ext cx="1152128" cy="317516"/>
            </a:xfrm>
            <a:prstGeom prst="rect">
              <a:avLst/>
            </a:prstGeom>
          </p:spPr>
        </p:pic>
        <p:sp>
          <p:nvSpPr>
            <p:cNvPr id="7" name="타원 6"/>
            <p:cNvSpPr/>
            <p:nvPr/>
          </p:nvSpPr>
          <p:spPr>
            <a:xfrm>
              <a:off x="6438934" y="3857244"/>
              <a:ext cx="294109" cy="308053"/>
            </a:xfrm>
            <a:prstGeom prst="ellipse">
              <a:avLst/>
            </a:prstGeom>
            <a:noFill/>
            <a:ln w="952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자유형 9"/>
          <p:cNvSpPr/>
          <p:nvPr/>
        </p:nvSpPr>
        <p:spPr>
          <a:xfrm>
            <a:off x="4615904" y="3717032"/>
            <a:ext cx="2251509" cy="462670"/>
          </a:xfrm>
          <a:custGeom>
            <a:avLst/>
            <a:gdLst>
              <a:gd name="connsiteX0" fmla="*/ 0 w 1769165"/>
              <a:gd name="connsiteY0" fmla="*/ 3181 h 443336"/>
              <a:gd name="connsiteX1" fmla="*/ 735496 w 1769165"/>
              <a:gd name="connsiteY1" fmla="*/ 62816 h 443336"/>
              <a:gd name="connsiteX2" fmla="*/ 1133061 w 1769165"/>
              <a:gd name="connsiteY2" fmla="*/ 430564 h 443336"/>
              <a:gd name="connsiteX3" fmla="*/ 1769165 w 1769165"/>
              <a:gd name="connsiteY3" fmla="*/ 351051 h 443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9165" h="443336">
                <a:moveTo>
                  <a:pt x="0" y="3181"/>
                </a:moveTo>
                <a:cubicBezTo>
                  <a:pt x="273326" y="-2617"/>
                  <a:pt x="546653" y="-8414"/>
                  <a:pt x="735496" y="62816"/>
                </a:cubicBezTo>
                <a:cubicBezTo>
                  <a:pt x="924339" y="134046"/>
                  <a:pt x="960783" y="382525"/>
                  <a:pt x="1133061" y="430564"/>
                </a:cubicBezTo>
                <a:cubicBezTo>
                  <a:pt x="1305339" y="478603"/>
                  <a:pt x="1673087" y="377555"/>
                  <a:pt x="1769165" y="351051"/>
                </a:cubicBezTo>
              </a:path>
            </a:pathLst>
          </a:custGeom>
          <a:noFill/>
          <a:ln w="1270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8733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HTML</a:t>
            </a:r>
            <a:r>
              <a:rPr lang="ko-KR" altLang="en-US" smtClean="0"/>
              <a:t>문서에 </a:t>
            </a:r>
            <a:r>
              <a:rPr lang="en-US" altLang="ko-KR" smtClean="0"/>
              <a:t>CSS3 </a:t>
            </a:r>
            <a:r>
              <a:rPr lang="ko-KR" altLang="en-US" smtClean="0"/>
              <a:t>스타일 시트 만들기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 smtClean="0"/>
              <a:t>HTML </a:t>
            </a:r>
            <a:r>
              <a:rPr lang="ko-KR" altLang="en-US" dirty="0" smtClean="0"/>
              <a:t>문서에 </a:t>
            </a:r>
            <a:r>
              <a:rPr lang="en-US" altLang="ko-KR" dirty="0" smtClean="0"/>
              <a:t>CSS3 </a:t>
            </a:r>
            <a:r>
              <a:rPr lang="ko-KR" altLang="en-US" dirty="0" smtClean="0"/>
              <a:t>스타일 시트 만드는 방법 </a:t>
            </a:r>
            <a:r>
              <a:rPr lang="en-US" altLang="ko-KR" dirty="0" smtClean="0"/>
              <a:t>3 </a:t>
            </a:r>
            <a:r>
              <a:rPr lang="ko-KR" altLang="en-US" dirty="0" smtClean="0"/>
              <a:t>가지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&lt;style&gt;&lt;/style&gt; </a:t>
            </a:r>
            <a:r>
              <a:rPr lang="ko-KR" altLang="en-US" dirty="0" smtClean="0"/>
              <a:t>태그에 스타일 시트 작성</a:t>
            </a:r>
          </a:p>
          <a:p>
            <a:pPr lvl="1"/>
            <a:r>
              <a:rPr lang="en-US" altLang="ko-KR" dirty="0" smtClean="0"/>
              <a:t>style </a:t>
            </a:r>
            <a:r>
              <a:rPr lang="ko-KR" altLang="en-US" dirty="0" smtClean="0"/>
              <a:t>속성에 스타일 시트 작성</a:t>
            </a:r>
          </a:p>
          <a:p>
            <a:pPr lvl="1"/>
            <a:r>
              <a:rPr lang="ko-KR" altLang="en-US" dirty="0" smtClean="0"/>
              <a:t>스타일 시트를 별도 파일로 작성</a:t>
            </a:r>
            <a:r>
              <a:rPr lang="en-US" altLang="ko-KR" dirty="0" smtClean="0"/>
              <a:t> </a:t>
            </a:r>
          </a:p>
          <a:p>
            <a:pPr lvl="2"/>
            <a:r>
              <a:rPr lang="en-US" altLang="ko-KR" dirty="0" smtClean="0"/>
              <a:t>&lt;link&gt; </a:t>
            </a:r>
            <a:r>
              <a:rPr lang="ko-KR" altLang="en-US" dirty="0" smtClean="0"/>
              <a:t>태그나 </a:t>
            </a:r>
            <a:r>
              <a:rPr lang="en-US" altLang="ko-KR" dirty="0" smtClean="0"/>
              <a:t>@import</a:t>
            </a:r>
            <a:r>
              <a:rPr lang="ko-KR" altLang="en-US" dirty="0" smtClean="0"/>
              <a:t>로 불러 사용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56538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&lt;style&gt; </a:t>
            </a:r>
            <a:r>
              <a:rPr lang="ko-KR" altLang="en-US" smtClean="0"/>
              <a:t>태그에 스타일 시트 만들기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전형적인 모양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r>
              <a:rPr lang="en-US" altLang="ko-KR" dirty="0" smtClean="0"/>
              <a:t>&lt;style&gt; </a:t>
            </a:r>
            <a:r>
              <a:rPr lang="ko-KR" altLang="en-US" dirty="0" smtClean="0"/>
              <a:t>태그는 </a:t>
            </a:r>
            <a:r>
              <a:rPr lang="en-US" altLang="ko-KR" dirty="0" smtClean="0"/>
              <a:t>&lt;head&gt; </a:t>
            </a:r>
            <a:r>
              <a:rPr lang="ko-KR" altLang="en-US" dirty="0" smtClean="0"/>
              <a:t>태그 내에서만 사용</a:t>
            </a:r>
          </a:p>
          <a:p>
            <a:pPr lvl="1"/>
            <a:r>
              <a:rPr lang="en-US" altLang="ko-KR" dirty="0" smtClean="0"/>
              <a:t>&lt;style&gt; </a:t>
            </a:r>
            <a:r>
              <a:rPr lang="ko-KR" altLang="en-US" dirty="0" smtClean="0"/>
              <a:t>태그는 여러 번 </a:t>
            </a:r>
            <a:r>
              <a:rPr lang="ko-KR" altLang="en-US" dirty="0" smtClean="0"/>
              <a:t>작성 </a:t>
            </a:r>
            <a:r>
              <a:rPr lang="ko-KR" altLang="en-US" dirty="0" smtClean="0"/>
              <a:t>가능</a:t>
            </a:r>
            <a:endParaRPr lang="en-US" altLang="ko-KR" dirty="0"/>
          </a:p>
          <a:p>
            <a:pPr lvl="2"/>
            <a:r>
              <a:rPr lang="ko-KR" altLang="en-US" dirty="0" smtClean="0"/>
              <a:t>스타일 시트들이 합쳐 사용</a:t>
            </a:r>
          </a:p>
          <a:p>
            <a:pPr lvl="1"/>
            <a:r>
              <a:rPr lang="en-US" altLang="ko-KR" dirty="0" smtClean="0"/>
              <a:t>&lt;style&gt; </a:t>
            </a:r>
            <a:r>
              <a:rPr lang="ko-KR" altLang="en-US" dirty="0" smtClean="0"/>
              <a:t>태그에 작성된 스타일 시트는 웹 페이지 전체에 적용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8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475656" y="1916832"/>
            <a:ext cx="5724092" cy="224676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&lt;head&gt;</a:t>
            </a: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	&lt;style&gt;</a:t>
            </a: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		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	body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{ background-color :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mistyrose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; }</a:t>
            </a: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		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	h3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{ color : purple; }</a:t>
            </a: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	&lt;/style&gt;	</a:t>
            </a: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	&lt;style&gt;</a:t>
            </a: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		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400" kern="0" dirty="0" err="1" smtClean="0">
                <a:solidFill>
                  <a:srgbClr val="000000"/>
                </a:solidFill>
                <a:latin typeface="+mj-ea"/>
                <a:ea typeface="+mj-ea"/>
              </a:rPr>
              <a:t>hr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{ border : 5px solid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yellowgreen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; }</a:t>
            </a: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		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	span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{ color : blue; font-size : 20px; }</a:t>
            </a: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	&lt;/style&gt;	</a:t>
            </a: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&lt;/head&gt;</a:t>
            </a:r>
            <a:endParaRPr lang="en-US" altLang="ko-KR" sz="14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548816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5309" y="2243171"/>
            <a:ext cx="2578657" cy="2553981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/>
              <a:t>4-3 &lt;style&gt; </a:t>
            </a:r>
            <a:r>
              <a:rPr lang="ko-KR" altLang="en-US" dirty="0"/>
              <a:t>태그로 스타일 시트 만들기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683568" y="1412776"/>
            <a:ext cx="4874820" cy="526297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&lt;!DOCTYPE html&gt;</a:t>
            </a:r>
          </a:p>
          <a:p>
            <a:pPr defTabSz="180000"/>
            <a:r>
              <a:rPr lang="en-US" altLang="ko-KR" sz="1400" dirty="0"/>
              <a:t>&lt;html&gt;</a:t>
            </a:r>
          </a:p>
          <a:p>
            <a:pPr defTabSz="180000"/>
            <a:r>
              <a:rPr lang="en-US" altLang="ko-KR" sz="1400" dirty="0"/>
              <a:t>&lt;head</a:t>
            </a:r>
            <a:r>
              <a:rPr lang="en-US" altLang="ko-KR" sz="1400" dirty="0" smtClean="0"/>
              <a:t>&gt;&lt;</a:t>
            </a:r>
            <a:r>
              <a:rPr lang="en-US" altLang="ko-KR" sz="1400" dirty="0"/>
              <a:t>title&gt;&amp;</a:t>
            </a:r>
            <a:r>
              <a:rPr lang="en-US" altLang="ko-KR" sz="1400" dirty="0" err="1"/>
              <a:t>lt;style&amp;gt</a:t>
            </a:r>
            <a:r>
              <a:rPr lang="en-US" altLang="ko-KR" sz="1400" dirty="0"/>
              <a:t>;</a:t>
            </a:r>
            <a:r>
              <a:rPr lang="ko-KR" altLang="en-US" sz="1400" dirty="0"/>
              <a:t> 태그로 스타일 만들기</a:t>
            </a:r>
            <a:r>
              <a:rPr lang="en-US" altLang="ko-KR" sz="1400" dirty="0"/>
              <a:t>&lt;/title&gt;</a:t>
            </a:r>
          </a:p>
          <a:p>
            <a:pPr defTabSz="180000"/>
            <a:r>
              <a:rPr lang="en-US" altLang="ko-KR" sz="1400" dirty="0"/>
              <a:t>&lt;style&gt;</a:t>
            </a:r>
          </a:p>
          <a:p>
            <a:pPr defTabSz="180000"/>
            <a:r>
              <a:rPr lang="en-US" altLang="ko-KR" sz="1400" b="1" dirty="0" smtClean="0"/>
              <a:t>body </a:t>
            </a:r>
            <a:r>
              <a:rPr lang="en-US" altLang="ko-KR" sz="1400" b="1" dirty="0"/>
              <a:t>{ </a:t>
            </a:r>
            <a:endParaRPr lang="en-US" altLang="ko-KR" sz="1400" b="1" dirty="0" smtClean="0"/>
          </a:p>
          <a:p>
            <a:pPr defTabSz="180000"/>
            <a:r>
              <a:rPr lang="en-US" altLang="ko-KR" sz="1400" b="1" dirty="0"/>
              <a:t>	</a:t>
            </a:r>
            <a:r>
              <a:rPr lang="en-US" altLang="ko-KR" sz="1400" b="1" dirty="0" smtClean="0"/>
              <a:t>background-color :  </a:t>
            </a:r>
            <a:r>
              <a:rPr lang="en-US" altLang="ko-KR" sz="1400" b="1" dirty="0"/>
              <a:t>linen; </a:t>
            </a:r>
            <a:endParaRPr lang="en-US" altLang="ko-KR" sz="1400" b="1" dirty="0" smtClean="0"/>
          </a:p>
          <a:p>
            <a:pPr defTabSz="180000"/>
            <a:r>
              <a:rPr lang="en-US" altLang="ko-KR" sz="1400" b="1" dirty="0"/>
              <a:t>	</a:t>
            </a:r>
            <a:r>
              <a:rPr lang="en-US" altLang="ko-KR" sz="1400" b="1" dirty="0" smtClean="0"/>
              <a:t>color : </a:t>
            </a:r>
            <a:r>
              <a:rPr lang="en-US" altLang="ko-KR" sz="1400" b="1" dirty="0" err="1"/>
              <a:t>blueviolet</a:t>
            </a:r>
            <a:r>
              <a:rPr lang="en-US" altLang="ko-KR" sz="1400" b="1" dirty="0"/>
              <a:t>;</a:t>
            </a:r>
          </a:p>
          <a:p>
            <a:pPr defTabSz="180000"/>
            <a:r>
              <a:rPr lang="en-US" altLang="ko-KR" sz="1400" b="1" dirty="0" smtClean="0"/>
              <a:t>	margin-left : 30px;</a:t>
            </a:r>
          </a:p>
          <a:p>
            <a:pPr defTabSz="180000"/>
            <a:r>
              <a:rPr lang="en-US" altLang="ko-KR" sz="1400" b="1" dirty="0"/>
              <a:t>	</a:t>
            </a:r>
            <a:r>
              <a:rPr lang="en-US" altLang="ko-KR" sz="1400" b="1" dirty="0" smtClean="0"/>
              <a:t>margin-right : 30px;</a:t>
            </a:r>
          </a:p>
          <a:p>
            <a:pPr defTabSz="180000"/>
            <a:r>
              <a:rPr lang="en-US" altLang="ko-KR" sz="1400" b="1" dirty="0" smtClean="0"/>
              <a:t>}</a:t>
            </a:r>
            <a:endParaRPr lang="en-US" altLang="ko-KR" sz="1400" b="1" dirty="0"/>
          </a:p>
          <a:p>
            <a:pPr defTabSz="180000"/>
            <a:r>
              <a:rPr lang="en-US" altLang="ko-KR" sz="1400" b="1" dirty="0" smtClean="0"/>
              <a:t>h3 </a:t>
            </a:r>
            <a:r>
              <a:rPr lang="en-US" altLang="ko-KR" sz="1400" b="1" dirty="0"/>
              <a:t>{ </a:t>
            </a:r>
            <a:endParaRPr lang="en-US" altLang="ko-KR" sz="1400" b="1" dirty="0" smtClean="0"/>
          </a:p>
          <a:p>
            <a:pPr defTabSz="180000"/>
            <a:r>
              <a:rPr lang="en-US" altLang="ko-KR" sz="1400" b="1" dirty="0"/>
              <a:t>	</a:t>
            </a:r>
            <a:r>
              <a:rPr lang="en-US" altLang="ko-KR" sz="1400" b="1" dirty="0" smtClean="0"/>
              <a:t>text-align : center</a:t>
            </a:r>
            <a:r>
              <a:rPr lang="en-US" altLang="ko-KR" sz="1400" b="1" dirty="0"/>
              <a:t>; </a:t>
            </a:r>
            <a:endParaRPr lang="en-US" altLang="ko-KR" sz="1400" b="1" dirty="0" smtClean="0"/>
          </a:p>
          <a:p>
            <a:pPr defTabSz="180000"/>
            <a:r>
              <a:rPr lang="en-US" altLang="ko-KR" sz="1400" b="1" dirty="0"/>
              <a:t>	</a:t>
            </a:r>
            <a:r>
              <a:rPr lang="en-US" altLang="ko-KR" sz="1400" b="1" dirty="0" smtClean="0"/>
              <a:t>color : </a:t>
            </a:r>
            <a:r>
              <a:rPr lang="en-US" altLang="ko-KR" sz="1400" b="1" dirty="0" err="1" smtClean="0"/>
              <a:t>darkred</a:t>
            </a:r>
            <a:r>
              <a:rPr lang="en-US" altLang="ko-KR" sz="1400" b="1" dirty="0" smtClean="0"/>
              <a:t>;</a:t>
            </a:r>
          </a:p>
          <a:p>
            <a:pPr defTabSz="180000"/>
            <a:r>
              <a:rPr lang="en-US" altLang="ko-KR" sz="1400" b="1" dirty="0" smtClean="0"/>
              <a:t> </a:t>
            </a:r>
            <a:r>
              <a:rPr lang="en-US" altLang="ko-KR" sz="1400" b="1" dirty="0"/>
              <a:t>}</a:t>
            </a:r>
          </a:p>
          <a:p>
            <a:pPr defTabSz="180000"/>
            <a:r>
              <a:rPr lang="en-US" altLang="ko-KR" sz="1400" dirty="0"/>
              <a:t>&lt;/style&gt;</a:t>
            </a:r>
          </a:p>
          <a:p>
            <a:pPr defTabSz="180000"/>
            <a:r>
              <a:rPr lang="en-US" altLang="ko-KR" sz="1400" dirty="0"/>
              <a:t>&lt;/head&gt;</a:t>
            </a:r>
          </a:p>
          <a:p>
            <a:pPr defTabSz="180000"/>
            <a:r>
              <a:rPr lang="en-US" altLang="ko-KR" sz="1400" dirty="0"/>
              <a:t>&lt;body&gt;</a:t>
            </a:r>
          </a:p>
          <a:p>
            <a:pPr defTabSz="180000"/>
            <a:r>
              <a:rPr lang="en-US" altLang="ko-KR" sz="1400" dirty="0"/>
              <a:t>&lt;h3&gt;</a:t>
            </a:r>
            <a:r>
              <a:rPr lang="ko-KR" altLang="en-US" sz="1400" dirty="0" err="1"/>
              <a:t>소연재</a:t>
            </a:r>
            <a:r>
              <a:rPr lang="en-US" altLang="ko-KR" sz="1400" dirty="0"/>
              <a:t>&lt;/h3&gt;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&lt;p&gt;</a:t>
            </a:r>
            <a:r>
              <a:rPr lang="ko-KR" altLang="en-US" sz="1400" dirty="0"/>
              <a:t>저는 체조 선수 </a:t>
            </a:r>
            <a:r>
              <a:rPr lang="ko-KR" altLang="en-US" sz="1400" dirty="0" err="1"/>
              <a:t>소연재입니다</a:t>
            </a:r>
            <a:r>
              <a:rPr lang="en-US" altLang="ko-KR" sz="1400" dirty="0"/>
              <a:t>. </a:t>
            </a:r>
            <a:r>
              <a:rPr lang="ko-KR" altLang="en-US" sz="1400" dirty="0"/>
              <a:t>음악을 들으면서 </a:t>
            </a:r>
            <a:endParaRPr lang="en-US" altLang="ko-KR" sz="1400" dirty="0" smtClean="0"/>
          </a:p>
          <a:p>
            <a:pPr defTabSz="180000"/>
            <a:r>
              <a:rPr lang="ko-KR" altLang="en-US" sz="1400" dirty="0" err="1" smtClean="0"/>
              <a:t>책읽기를</a:t>
            </a:r>
            <a:r>
              <a:rPr lang="ko-KR" altLang="en-US" sz="1400" dirty="0" smtClean="0"/>
              <a:t> </a:t>
            </a:r>
            <a:r>
              <a:rPr lang="ko-KR" altLang="en-US" sz="1400" dirty="0"/>
              <a:t>좋아합니다</a:t>
            </a:r>
            <a:r>
              <a:rPr lang="en-US" altLang="ko-KR" sz="1400" dirty="0" smtClean="0"/>
              <a:t>. </a:t>
            </a:r>
            <a:r>
              <a:rPr lang="ko-KR" altLang="en-US" sz="1400" dirty="0" smtClean="0"/>
              <a:t>김치 </a:t>
            </a:r>
            <a:r>
              <a:rPr lang="ko-KR" altLang="en-US" sz="1400" dirty="0"/>
              <a:t>찌개와 막국수 무척 </a:t>
            </a:r>
            <a:endParaRPr lang="en-US" altLang="ko-KR" sz="1400" dirty="0" smtClean="0"/>
          </a:p>
          <a:p>
            <a:pPr defTabSz="180000"/>
            <a:r>
              <a:rPr lang="ko-KR" altLang="en-US" sz="1400" dirty="0" smtClean="0"/>
              <a:t>좋아합니다</a:t>
            </a:r>
            <a:r>
              <a:rPr lang="en-US" altLang="ko-KR" sz="1400" dirty="0"/>
              <a:t>.&lt;/p&gt;</a:t>
            </a:r>
          </a:p>
          <a:p>
            <a:pPr defTabSz="180000"/>
            <a:r>
              <a:rPr lang="en-US" altLang="ko-KR" sz="1400" dirty="0"/>
              <a:t>&lt;/body&gt;</a:t>
            </a:r>
          </a:p>
          <a:p>
            <a:pPr defTabSz="180000"/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  <p:cxnSp>
        <p:nvCxnSpPr>
          <p:cNvPr id="6" name="직선 화살표 연결선 5"/>
          <p:cNvCxnSpPr/>
          <p:nvPr/>
        </p:nvCxnSpPr>
        <p:spPr>
          <a:xfrm>
            <a:off x="5912472" y="5527097"/>
            <a:ext cx="264179" cy="0"/>
          </a:xfrm>
          <a:prstGeom prst="straightConnector1">
            <a:avLst/>
          </a:prstGeom>
          <a:ln>
            <a:solidFill>
              <a:srgbClr val="C0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6176651" y="4807017"/>
            <a:ext cx="0" cy="792088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5912472" y="4807017"/>
            <a:ext cx="0" cy="792088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/>
          <p:nvPr/>
        </p:nvCxnSpPr>
        <p:spPr>
          <a:xfrm>
            <a:off x="8196178" y="5527097"/>
            <a:ext cx="264179" cy="0"/>
          </a:xfrm>
          <a:prstGeom prst="straightConnector1">
            <a:avLst/>
          </a:prstGeom>
          <a:ln>
            <a:solidFill>
              <a:srgbClr val="C0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8460357" y="4807017"/>
            <a:ext cx="0" cy="792088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8196178" y="4807017"/>
            <a:ext cx="0" cy="792088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5780099" y="5631789"/>
            <a:ext cx="113685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/>
              <a:t>margin-left:30px</a:t>
            </a:r>
            <a:endParaRPr lang="ko-KR" altLang="en-US" sz="1000" dirty="0"/>
          </a:p>
        </p:txBody>
      </p:sp>
      <p:sp>
        <p:nvSpPr>
          <p:cNvPr id="20" name="직사각형 19"/>
          <p:cNvSpPr/>
          <p:nvPr/>
        </p:nvSpPr>
        <p:spPr>
          <a:xfrm>
            <a:off x="7452245" y="5631789"/>
            <a:ext cx="122341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smtClean="0"/>
              <a:t>margin-right:30px</a:t>
            </a:r>
            <a:endParaRPr lang="ko-KR" altLang="en-US" sz="1000" dirty="0"/>
          </a:p>
        </p:txBody>
      </p:sp>
      <p:sp>
        <p:nvSpPr>
          <p:cNvPr id="21" name="자유형 20"/>
          <p:cNvSpPr/>
          <p:nvPr/>
        </p:nvSpPr>
        <p:spPr>
          <a:xfrm>
            <a:off x="5527337" y="2719557"/>
            <a:ext cx="506544" cy="571990"/>
          </a:xfrm>
          <a:custGeom>
            <a:avLst/>
            <a:gdLst>
              <a:gd name="connsiteX0" fmla="*/ 0 w 524786"/>
              <a:gd name="connsiteY0" fmla="*/ 0 h 1240404"/>
              <a:gd name="connsiteX1" fmla="*/ 87465 w 524786"/>
              <a:gd name="connsiteY1" fmla="*/ 1009816 h 1240404"/>
              <a:gd name="connsiteX2" fmla="*/ 524786 w 524786"/>
              <a:gd name="connsiteY2" fmla="*/ 1240404 h 1240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24786" h="1240404">
                <a:moveTo>
                  <a:pt x="0" y="0"/>
                </a:moveTo>
                <a:cubicBezTo>
                  <a:pt x="0" y="401541"/>
                  <a:pt x="1" y="803082"/>
                  <a:pt x="87465" y="1009816"/>
                </a:cubicBezTo>
                <a:cubicBezTo>
                  <a:pt x="174929" y="1216550"/>
                  <a:pt x="349857" y="1228477"/>
                  <a:pt x="524786" y="1240404"/>
                </a:cubicBezTo>
              </a:path>
            </a:pathLst>
          </a:custGeom>
          <a:noFill/>
          <a:ln w="9525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5256993" y="2502761"/>
            <a:ext cx="63831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smtClean="0"/>
              <a:t>linen </a:t>
            </a:r>
            <a:r>
              <a:rPr lang="ko-KR" altLang="en-US" sz="1000" dirty="0" smtClean="0"/>
              <a:t>색</a:t>
            </a:r>
            <a:endParaRPr lang="ko-KR" altLang="en-US" sz="1000" dirty="0"/>
          </a:p>
        </p:txBody>
      </p:sp>
      <p:sp>
        <p:nvSpPr>
          <p:cNvPr id="23" name="직사각형 22"/>
          <p:cNvSpPr/>
          <p:nvPr/>
        </p:nvSpPr>
        <p:spPr>
          <a:xfrm>
            <a:off x="6697153" y="4993491"/>
            <a:ext cx="92685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err="1" smtClean="0"/>
              <a:t>blueviolet</a:t>
            </a:r>
            <a:r>
              <a:rPr lang="en-US" altLang="ko-KR" sz="1000" dirty="0" smtClean="0"/>
              <a:t> </a:t>
            </a:r>
            <a:r>
              <a:rPr lang="ko-KR" altLang="en-US" sz="1000" dirty="0" smtClean="0"/>
              <a:t>색</a:t>
            </a:r>
            <a:endParaRPr lang="ko-KR" altLang="en-US" sz="1000" dirty="0"/>
          </a:p>
        </p:txBody>
      </p:sp>
      <p:sp>
        <p:nvSpPr>
          <p:cNvPr id="24" name="자유형 23"/>
          <p:cNvSpPr/>
          <p:nvPr/>
        </p:nvSpPr>
        <p:spPr>
          <a:xfrm>
            <a:off x="7091959" y="4515683"/>
            <a:ext cx="15903" cy="477079"/>
          </a:xfrm>
          <a:custGeom>
            <a:avLst/>
            <a:gdLst>
              <a:gd name="connsiteX0" fmla="*/ 0 w 15903"/>
              <a:gd name="connsiteY0" fmla="*/ 477079 h 477079"/>
              <a:gd name="connsiteX1" fmla="*/ 15903 w 15903"/>
              <a:gd name="connsiteY1" fmla="*/ 0 h 4770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5903" h="477079">
                <a:moveTo>
                  <a:pt x="0" y="477079"/>
                </a:moveTo>
                <a:lnTo>
                  <a:pt x="15903" y="0"/>
                </a:lnTo>
              </a:path>
            </a:pathLst>
          </a:custGeom>
          <a:noFill/>
          <a:ln w="9525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9542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가을">
  <a:themeElements>
    <a:clrScheme name="가을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가을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12537</TotalTime>
  <Words>3649</Words>
  <Application>Microsoft Office PowerPoint</Application>
  <PresentationFormat>화면 슬라이드 쇼(4:3)</PresentationFormat>
  <Paragraphs>1246</Paragraphs>
  <Slides>63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63</vt:i4>
      </vt:variant>
    </vt:vector>
  </HeadingPairs>
  <TitlesOfParts>
    <vt:vector size="83" baseType="lpstr">
      <vt:lpstr>HY나무L</vt:lpstr>
      <vt:lpstr>HY나무M</vt:lpstr>
      <vt:lpstr>SourceCodePro-Regular</vt:lpstr>
      <vt:lpstr>YDVYGOStd11</vt:lpstr>
      <vt:lpstr>궁서체</vt:lpstr>
      <vt:lpstr>맑은 고딕</vt:lpstr>
      <vt:lpstr>휴먼모음T</vt:lpstr>
      <vt:lpstr>휴먼편지체</vt:lpstr>
      <vt:lpstr>Arial</vt:lpstr>
      <vt:lpstr>Consolas</vt:lpstr>
      <vt:lpstr>Courier New</vt:lpstr>
      <vt:lpstr>Forte</vt:lpstr>
      <vt:lpstr>Georgia</vt:lpstr>
      <vt:lpstr>Jokerman</vt:lpstr>
      <vt:lpstr>Lucida Console</vt:lpstr>
      <vt:lpstr>Times New Roman</vt:lpstr>
      <vt:lpstr>Verdana</vt:lpstr>
      <vt:lpstr>Wingdings</vt:lpstr>
      <vt:lpstr>Wingdings 2</vt:lpstr>
      <vt:lpstr>가을</vt:lpstr>
      <vt:lpstr>PowerPoint 프레젠테이션</vt:lpstr>
      <vt:lpstr>강의 목표</vt:lpstr>
      <vt:lpstr>CSS3 스타일 시트</vt:lpstr>
      <vt:lpstr>예제 4–1 HTML 태그로만 작성한 웹 페이지</vt:lpstr>
      <vt:lpstr>예제 4–2 CSS3 스타일 시트로 꾸민 웹 페이지</vt:lpstr>
      <vt:lpstr>CSS3 스타일 시트 구성</vt:lpstr>
      <vt:lpstr>HTML문서에 CSS3 스타일 시트 만들기</vt:lpstr>
      <vt:lpstr>&lt;style&gt; 태그에 스타일 시트 만들기</vt:lpstr>
      <vt:lpstr>예제 4-3 &lt;style&gt; 태그로 스타일 시트 만들기</vt:lpstr>
      <vt:lpstr>style 속성에 스타일 시트 만들기</vt:lpstr>
      <vt:lpstr>예제 4–4 style 속성에 스타일 시트 만들기</vt:lpstr>
      <vt:lpstr>외부 스타일 시트 파일 불러오기</vt:lpstr>
      <vt:lpstr>예제 4-5 &lt;link&gt; 태그로 CSS3 파일 불러오기</vt:lpstr>
      <vt:lpstr>예제 4-6 @import로 CSS3 파일 불러오기</vt:lpstr>
      <vt:lpstr>CSS3 규칙 – 스타일 상속</vt:lpstr>
      <vt:lpstr>예제 4–7 부모 스타일 상속</vt:lpstr>
      <vt:lpstr>CSS3 규칙 – 스타일 합치기와 오버라이딩</vt:lpstr>
      <vt:lpstr>예제 4–8 여러 스타일 시트가 중첩되는 경우</vt:lpstr>
      <vt:lpstr>셀렉터</vt:lpstr>
      <vt:lpstr>셀렉터 설명을 위한 샘플 HTML 페이지</vt:lpstr>
      <vt:lpstr>태그 이름 셀렉터</vt:lpstr>
      <vt:lpstr>class 셀렉터</vt:lpstr>
      <vt:lpstr>id 셀렉터</vt:lpstr>
      <vt:lpstr>셀렉터 조합하기</vt:lpstr>
      <vt:lpstr>자식 셀렉터와 자손 셀렉터</vt:lpstr>
      <vt:lpstr>전체 셀렉터와 속성 셀렉터</vt:lpstr>
      <vt:lpstr>가상 클래스(pseudo-class) 셀렉터</vt:lpstr>
      <vt:lpstr>:firstletter와 :hover의 사용 사례</vt:lpstr>
      <vt:lpstr>예제 4-9 셀렉터 활용</vt:lpstr>
      <vt:lpstr>CSS3에서 색 표현</vt:lpstr>
      <vt:lpstr>CSS3의 표준 색 이름과 코드 중 일부(총 140개)</vt:lpstr>
      <vt:lpstr>색 관련 프로퍼티</vt:lpstr>
      <vt:lpstr>예제 4–10 색 활용</vt:lpstr>
      <vt:lpstr>텍스트</vt:lpstr>
      <vt:lpstr>예제 4-11 텍스트 꾸미기</vt:lpstr>
      <vt:lpstr>CSS3의 표준 단위</vt:lpstr>
      <vt:lpstr>폰트</vt:lpstr>
      <vt:lpstr>폰트 제어 CSS3 프로퍼티</vt:lpstr>
      <vt:lpstr>단축 프로퍼티, font </vt:lpstr>
      <vt:lpstr>예제 4–12 CSS3 폰트 활용</vt:lpstr>
      <vt:lpstr>CSS3의 박스 모델</vt:lpstr>
      <vt:lpstr>박스 모델의 구성</vt:lpstr>
      <vt:lpstr>박스 모델을 구성하는 CSS3 프로퍼티</vt:lpstr>
      <vt:lpstr>박스 크기 - &lt;div&gt; 태그의 박스 모델 사례</vt:lpstr>
      <vt:lpstr>예제 4-13 &lt;div&gt;의 박스 모델 보이기</vt:lpstr>
      <vt:lpstr>박스 모델의 색, 테두리, 단축프로퍼티</vt:lpstr>
      <vt:lpstr>예제 4-14 박스 모델 활용</vt:lpstr>
      <vt:lpstr>예제 4–15 다양한 테두리 선 스타일</vt:lpstr>
      <vt:lpstr>둥근 모서리 테두리 만들기 - border-radius</vt:lpstr>
      <vt:lpstr>예제 4–16 다양한 둥근 모서리 테두리</vt:lpstr>
      <vt:lpstr>이미지 테두리 만들기 - border-image</vt:lpstr>
      <vt:lpstr>PowerPoint 프레젠테이션</vt:lpstr>
      <vt:lpstr>예제 4–17 이미지 테두리 만들기</vt:lpstr>
      <vt:lpstr>배경 다루기</vt:lpstr>
      <vt:lpstr>PowerPoint 프레젠테이션</vt:lpstr>
      <vt:lpstr>background 단축 프로퍼티</vt:lpstr>
      <vt:lpstr>예제 4–18 &lt;div&gt; 박스에 배경 꾸미기</vt:lpstr>
      <vt:lpstr>텍스트 그림자, text-shadow</vt:lpstr>
      <vt:lpstr>예제 4–19 text-shadow로 텍스트 그림자 만들기</vt:lpstr>
      <vt:lpstr>박스 그림자, box-shadow</vt:lpstr>
      <vt:lpstr>예제 4–20 box-shadow로 박스 그림자 만들기</vt:lpstr>
      <vt:lpstr>마우스 커서 제어, cursor</vt:lpstr>
      <vt:lpstr>예제 4–21 마우스 커서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Kitae</dc:creator>
  <cp:lastModifiedBy>Computer</cp:lastModifiedBy>
  <cp:revision>481</cp:revision>
  <dcterms:created xsi:type="dcterms:W3CDTF">2011-08-27T14:53:28Z</dcterms:created>
  <dcterms:modified xsi:type="dcterms:W3CDTF">2017-01-13T02:55:42Z</dcterms:modified>
</cp:coreProperties>
</file>